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8" r:id="rId1"/>
  </p:sldMasterIdLst>
  <p:notesMasterIdLst>
    <p:notesMasterId r:id="rId46"/>
  </p:notesMasterIdLst>
  <p:handoutMasterIdLst>
    <p:handoutMasterId r:id="rId47"/>
  </p:handoutMasterIdLst>
  <p:sldIdLst>
    <p:sldId id="256" r:id="rId2"/>
    <p:sldId id="290" r:id="rId3"/>
    <p:sldId id="505" r:id="rId4"/>
    <p:sldId id="258" r:id="rId5"/>
    <p:sldId id="384" r:id="rId6"/>
    <p:sldId id="275" r:id="rId7"/>
    <p:sldId id="277" r:id="rId8"/>
    <p:sldId id="385" r:id="rId9"/>
    <p:sldId id="415" r:id="rId10"/>
    <p:sldId id="467" r:id="rId11"/>
    <p:sldId id="491" r:id="rId12"/>
    <p:sldId id="286" r:id="rId13"/>
    <p:sldId id="257" r:id="rId14"/>
    <p:sldId id="313" r:id="rId15"/>
    <p:sldId id="330" r:id="rId16"/>
    <p:sldId id="357" r:id="rId17"/>
    <p:sldId id="503" r:id="rId18"/>
    <p:sldId id="323" r:id="rId19"/>
    <p:sldId id="324" r:id="rId20"/>
    <p:sldId id="472" r:id="rId21"/>
    <p:sldId id="474" r:id="rId22"/>
    <p:sldId id="475" r:id="rId23"/>
    <p:sldId id="476" r:id="rId24"/>
    <p:sldId id="435" r:id="rId25"/>
    <p:sldId id="409" r:id="rId26"/>
    <p:sldId id="356" r:id="rId27"/>
    <p:sldId id="485" r:id="rId28"/>
    <p:sldId id="368" r:id="rId29"/>
    <p:sldId id="499" r:id="rId30"/>
    <p:sldId id="504" r:id="rId31"/>
    <p:sldId id="289" r:id="rId32"/>
    <p:sldId id="328" r:id="rId33"/>
    <p:sldId id="377" r:id="rId34"/>
    <p:sldId id="329" r:id="rId35"/>
    <p:sldId id="331" r:id="rId36"/>
    <p:sldId id="337" r:id="rId37"/>
    <p:sldId id="391" r:id="rId38"/>
    <p:sldId id="333" r:id="rId39"/>
    <p:sldId id="392" r:id="rId40"/>
    <p:sldId id="296" r:id="rId41"/>
    <p:sldId id="297" r:id="rId42"/>
    <p:sldId id="347" r:id="rId43"/>
    <p:sldId id="469" r:id="rId44"/>
    <p:sldId id="348" r:id="rId4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itya Singh" initials="AS" lastIdx="1" clrIdx="0">
    <p:extLst>
      <p:ext uri="{19B8F6BF-5375-455C-9EA6-DF929625EA0E}">
        <p15:presenceInfo xmlns:p15="http://schemas.microsoft.com/office/powerpoint/2012/main" userId="26cafd0b923845ac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91" autoAdjust="0"/>
    <p:restoredTop sz="94086" autoAdjust="0"/>
  </p:normalViewPr>
  <p:slideViewPr>
    <p:cSldViewPr>
      <p:cViewPr varScale="1">
        <p:scale>
          <a:sx n="62" d="100"/>
          <a:sy n="62" d="100"/>
        </p:scale>
        <p:origin x="1400" y="5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2280"/>
    </p:cViewPr>
  </p:sorterViewPr>
  <p:notesViewPr>
    <p:cSldViewPr>
      <p:cViewPr varScale="1">
        <p:scale>
          <a:sx n="55" d="100"/>
          <a:sy n="55" d="100"/>
        </p:scale>
        <p:origin x="-2892" y="-10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handoutMaster" Target="handoutMasters/handoutMaster1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commentAuthors" Target="commentAuthors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B51275-6FF4-4387-8285-5B78A470CF95}" type="datetimeFigureOut">
              <a:rPr lang="en-US" smtClean="0"/>
              <a:pPr/>
              <a:t>12/13/2022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F5DF30-E2DB-4536-B92F-7DC547149D4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7246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6A575D-D225-4DF3-B9F5-5D49601C9A0F}" type="datetimeFigureOut">
              <a:rPr lang="en-US" smtClean="0"/>
              <a:pPr/>
              <a:t>12/13/2022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7017E5-337E-4233-8933-82E885BA38C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5818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7017E5-337E-4233-8933-82E885BA38CF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9960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7017E5-337E-4233-8933-82E885BA38CF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0460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1C6483-B05E-4EC5-951A-1F4EC86A9E0F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4426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  <a:prstGeom prst="rect">
            <a:avLst/>
          </a:prstGeo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97365-EBCA-4027-87D5-99FC1D4DF0BB}" type="datetimeFigureOut">
              <a:rPr lang="en-US" smtClean="0"/>
              <a:pPr/>
              <a:t>12/13/2022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29E33-B620-47F9-BB04-8846C2A5AFC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67C6E-F3F2-4F54-ABBF-F89CE369BB54}" type="datetimeFigureOut">
              <a:rPr lang="en-US" smtClean="0"/>
              <a:pPr/>
              <a:t>12/13/2022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53FA9-5FD2-4303-93A6-AE4780B4B7A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  <a:prstGeom prst="rect">
            <a:avLst/>
          </a:prstGeo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67C6E-F3F2-4F54-ABBF-F89CE369BB54}" type="datetimeFigureOut">
              <a:rPr lang="en-US" smtClean="0"/>
              <a:pPr/>
              <a:t>12/13/2022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53FA9-5FD2-4303-93A6-AE4780B4B7A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97365-EBCA-4027-87D5-99FC1D4DF0BB}" type="datetimeFigureOut">
              <a:rPr lang="en-US" smtClean="0"/>
              <a:pPr/>
              <a:t>12/13/2022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29E33-B620-47F9-BB04-8846C2A5AFC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  <a:prstGeom prst="rect">
            <a:avLst/>
          </a:prstGeo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67C6E-F3F2-4F54-ABBF-F89CE369BB54}" type="datetimeFigureOut">
              <a:rPr lang="en-US" smtClean="0"/>
              <a:pPr/>
              <a:t>12/13/2022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53FA9-5FD2-4303-93A6-AE4780B4B7A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  <a:prstGeom prst="rect">
            <a:avLst/>
          </a:prstGeo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  <a:prstGeom prst="rect">
            <a:avLst/>
          </a:prstGeo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67C6E-F3F2-4F54-ABBF-F89CE369BB54}" type="datetimeFigureOut">
              <a:rPr lang="en-US" smtClean="0"/>
              <a:pPr/>
              <a:t>12/13/2022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53FA9-5FD2-4303-93A6-AE4780B4B7A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  <a:prstGeom prst="rect">
            <a:avLst/>
          </a:prstGeo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  <a:prstGeom prst="rect">
            <a:avLst/>
          </a:prstGeo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  <a:prstGeom prst="rect">
            <a:avLst/>
          </a:prstGeo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  <a:prstGeom prst="rect">
            <a:avLst/>
          </a:prstGeo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67C6E-F3F2-4F54-ABBF-F89CE369BB54}" type="datetimeFigureOut">
              <a:rPr lang="en-US" smtClean="0"/>
              <a:pPr/>
              <a:t>12/13/2022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53FA9-5FD2-4303-93A6-AE4780B4B7A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67C6E-F3F2-4F54-ABBF-F89CE369BB54}" type="datetimeFigureOut">
              <a:rPr lang="en-US" smtClean="0"/>
              <a:pPr/>
              <a:t>12/13/2022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53FA9-5FD2-4303-93A6-AE4780B4B7A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67C6E-F3F2-4F54-ABBF-F89CE369BB54}" type="datetimeFigureOut">
              <a:rPr lang="en-US" smtClean="0"/>
              <a:pPr/>
              <a:t>12/13/2022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53FA9-5FD2-4303-93A6-AE4780B4B7A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  <a:prstGeom prst="rect">
            <a:avLst/>
          </a:prstGeo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  <a:prstGeom prst="rect">
            <a:avLst/>
          </a:prstGeo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67C6E-F3F2-4F54-ABBF-F89CE369BB54}" type="datetimeFigureOut">
              <a:rPr lang="en-US" smtClean="0"/>
              <a:pPr/>
              <a:t>12/13/2022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53FA9-5FD2-4303-93A6-AE4780B4B7A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  <a:prstGeom prst="rect">
            <a:avLst/>
          </a:prstGeo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67C6E-F3F2-4F54-ABBF-F89CE369BB54}" type="datetimeFigureOut">
              <a:rPr lang="en-US" smtClean="0"/>
              <a:pPr/>
              <a:t>12/13/2022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46053FA9-5FD2-4303-93A6-AE4780B4B7A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CB97365-EBCA-4027-87D5-99FC1D4DF0BB}" type="datetimeFigureOut">
              <a:rPr lang="en-US" smtClean="0"/>
              <a:pPr/>
              <a:t>12/13/2022</a:t>
            </a:fld>
            <a:endParaRPr lang="en-US">
              <a:solidFill>
                <a:schemeClr val="tx1">
                  <a:shade val="50000"/>
                </a:scheme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kumimoji="0" lang="en-US">
              <a:solidFill>
                <a:schemeClr val="tx1">
                  <a:shade val="50000"/>
                </a:scheme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69E29E33-B620-47F9-BB04-8846C2A5AFCC}" type="slidenum">
              <a:rPr kumimoji="0" lang="en-US" smtClean="0"/>
              <a:pPr/>
              <a:t>‹#›</a:t>
            </a:fld>
            <a:endParaRPr kumimoji="0" lang="en-US" dirty="0">
              <a:solidFill>
                <a:schemeClr val="tx1">
                  <a:shade val="50000"/>
                </a:scheme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18274" y="145387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  <p:sp>
        <p:nvSpPr>
          <p:cNvPr id="14" name="Rounded Rectangle 13"/>
          <p:cNvSpPr/>
          <p:nvPr userDrawn="1"/>
        </p:nvSpPr>
        <p:spPr>
          <a:xfrm>
            <a:off x="0" y="6400800"/>
            <a:ext cx="7315200" cy="457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 descr="index.jpg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0"/>
            <a:ext cx="1066800" cy="103476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  <p:sldLayoutId id="2147483702" r:id="rId13"/>
    <p:sldLayoutId id="2147483717" r:id="rId14"/>
    <p:sldLayoutId id="2147483721" r:id="rId15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krakeshsingh.phy@iitbhu.ac.in" TargetMode="External"/><Relationship Id="rId2" Type="http://schemas.openxmlformats.org/officeDocument/2006/relationships/hyperlink" Target="https://www.informationphotonics.com/" TargetMode="External"/><Relationship Id="rId1" Type="http://schemas.openxmlformats.org/officeDocument/2006/relationships/slideLayout" Target="../slideLayouts/slideLayout12.xml"/><Relationship Id="rId4" Type="http://schemas.openxmlformats.org/officeDocument/2006/relationships/hyperlink" Target="mailto:krakeshsingh@gmail.com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5" Type="http://schemas.openxmlformats.org/officeDocument/2006/relationships/image" Target="../media/image45.pn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wmf"/><Relationship Id="rId7" Type="http://schemas.openxmlformats.org/officeDocument/2006/relationships/image" Target="../media/image54.wmf"/><Relationship Id="rId2" Type="http://schemas.openxmlformats.org/officeDocument/2006/relationships/oleObject" Target="../embeddings/oleObject9.bin"/><Relationship Id="rId1" Type="http://schemas.openxmlformats.org/officeDocument/2006/relationships/slideLayout" Target="../slideLayouts/slideLayout13.xml"/><Relationship Id="rId6" Type="http://schemas.openxmlformats.org/officeDocument/2006/relationships/oleObject" Target="../embeddings/oleObject11.bin"/><Relationship Id="rId5" Type="http://schemas.openxmlformats.org/officeDocument/2006/relationships/image" Target="../media/image53.wmf"/><Relationship Id="rId4" Type="http://schemas.openxmlformats.org/officeDocument/2006/relationships/oleObject" Target="../embeddings/oleObject10.bin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image" Target="../media/image56.png"/><Relationship Id="rId7" Type="http://schemas.openxmlformats.org/officeDocument/2006/relationships/image" Target="../media/image60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e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wmf"/><Relationship Id="rId2" Type="http://schemas.openxmlformats.org/officeDocument/2006/relationships/oleObject" Target="../embeddings/oleObject12.bin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jpeg"/><Relationship Id="rId4" Type="http://schemas.openxmlformats.org/officeDocument/2006/relationships/image" Target="../media/image6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t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4.bin"/><Relationship Id="rId3" Type="http://schemas.openxmlformats.org/officeDocument/2006/relationships/oleObject" Target="../embeddings/oleObject13.bin"/><Relationship Id="rId7" Type="http://schemas.openxmlformats.org/officeDocument/2006/relationships/image" Target="../media/image70.jpeg"/><Relationship Id="rId2" Type="http://schemas.openxmlformats.org/officeDocument/2006/relationships/image" Target="../media/image66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jpeg"/><Relationship Id="rId11" Type="http://schemas.openxmlformats.org/officeDocument/2006/relationships/image" Target="../media/image72.wmf"/><Relationship Id="rId5" Type="http://schemas.openxmlformats.org/officeDocument/2006/relationships/image" Target="../media/image68.jpeg"/><Relationship Id="rId10" Type="http://schemas.openxmlformats.org/officeDocument/2006/relationships/oleObject" Target="../embeddings/oleObject15.bin"/><Relationship Id="rId4" Type="http://schemas.openxmlformats.org/officeDocument/2006/relationships/image" Target="../media/image67.wmf"/><Relationship Id="rId9" Type="http://schemas.openxmlformats.org/officeDocument/2006/relationships/image" Target="../media/image71.w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wmf"/><Relationship Id="rId13" Type="http://schemas.openxmlformats.org/officeDocument/2006/relationships/oleObject" Target="../embeddings/oleObject19.bin"/><Relationship Id="rId3" Type="http://schemas.openxmlformats.org/officeDocument/2006/relationships/image" Target="../media/image74.jpeg"/><Relationship Id="rId7" Type="http://schemas.openxmlformats.org/officeDocument/2006/relationships/oleObject" Target="../embeddings/oleObject17.bin"/><Relationship Id="rId12" Type="http://schemas.openxmlformats.org/officeDocument/2006/relationships/image" Target="../media/image80.wmf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jpeg"/><Relationship Id="rId11" Type="http://schemas.openxmlformats.org/officeDocument/2006/relationships/oleObject" Target="../embeddings/oleObject18.bin"/><Relationship Id="rId5" Type="http://schemas.openxmlformats.org/officeDocument/2006/relationships/image" Target="../media/image75.wmf"/><Relationship Id="rId15" Type="http://schemas.openxmlformats.org/officeDocument/2006/relationships/image" Target="../media/image82.gif"/><Relationship Id="rId10" Type="http://schemas.openxmlformats.org/officeDocument/2006/relationships/image" Target="../media/image79.jpeg"/><Relationship Id="rId4" Type="http://schemas.openxmlformats.org/officeDocument/2006/relationships/oleObject" Target="../embeddings/oleObject16.bin"/><Relationship Id="rId9" Type="http://schemas.openxmlformats.org/officeDocument/2006/relationships/image" Target="../media/image78.gif"/><Relationship Id="rId14" Type="http://schemas.openxmlformats.org/officeDocument/2006/relationships/image" Target="../media/image81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wmf"/><Relationship Id="rId3" Type="http://schemas.openxmlformats.org/officeDocument/2006/relationships/image" Target="../media/image86.jpeg"/><Relationship Id="rId7" Type="http://schemas.openxmlformats.org/officeDocument/2006/relationships/oleObject" Target="../embeddings/oleObject21.bin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8.wmf"/><Relationship Id="rId5" Type="http://schemas.openxmlformats.org/officeDocument/2006/relationships/oleObject" Target="../embeddings/oleObject20.bin"/><Relationship Id="rId10" Type="http://schemas.openxmlformats.org/officeDocument/2006/relationships/image" Target="../media/image90.wmf"/><Relationship Id="rId4" Type="http://schemas.openxmlformats.org/officeDocument/2006/relationships/image" Target="../media/image87.jpeg"/><Relationship Id="rId9" Type="http://schemas.openxmlformats.org/officeDocument/2006/relationships/oleObject" Target="../embeddings/oleObject22.bin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3.bin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2.wmf"/><Relationship Id="rId5" Type="http://schemas.openxmlformats.org/officeDocument/2006/relationships/oleObject" Target="../embeddings/oleObject24.bin"/><Relationship Id="rId4" Type="http://schemas.openxmlformats.org/officeDocument/2006/relationships/image" Target="../media/image91.w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tiff"/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95.emf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7.emf"/><Relationship Id="rId4" Type="http://schemas.openxmlformats.org/officeDocument/2006/relationships/image" Target="../media/image96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3" Type="http://schemas.openxmlformats.org/officeDocument/2006/relationships/image" Target="../media/image101.png"/><Relationship Id="rId7" Type="http://schemas.openxmlformats.org/officeDocument/2006/relationships/image" Target="../media/image105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4" Type="http://schemas.openxmlformats.org/officeDocument/2006/relationships/image" Target="../media/image102.png"/><Relationship Id="rId9" Type="http://schemas.openxmlformats.org/officeDocument/2006/relationships/image" Target="../media/image10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wmf"/><Relationship Id="rId7" Type="http://schemas.openxmlformats.org/officeDocument/2006/relationships/image" Target="../media/image112.emf"/><Relationship Id="rId2" Type="http://schemas.openxmlformats.org/officeDocument/2006/relationships/oleObject" Target="../embeddings/oleObject25.bin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1.emf"/><Relationship Id="rId5" Type="http://schemas.openxmlformats.org/officeDocument/2006/relationships/image" Target="../media/image110.emf"/><Relationship Id="rId4" Type="http://schemas.openxmlformats.org/officeDocument/2006/relationships/image" Target="../media/image109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emf"/><Relationship Id="rId2" Type="http://schemas.openxmlformats.org/officeDocument/2006/relationships/image" Target="../media/image11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7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ti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8.bin"/><Relationship Id="rId13" Type="http://schemas.openxmlformats.org/officeDocument/2006/relationships/image" Target="../media/image122.wmf"/><Relationship Id="rId18" Type="http://schemas.openxmlformats.org/officeDocument/2006/relationships/image" Target="../media/image126.jpeg"/><Relationship Id="rId3" Type="http://schemas.openxmlformats.org/officeDocument/2006/relationships/hyperlink" Target="https://en.wikipedia.org/wiki/George_Gabriel_Stokes" TargetMode="External"/><Relationship Id="rId7" Type="http://schemas.openxmlformats.org/officeDocument/2006/relationships/image" Target="../media/image119.wmf"/><Relationship Id="rId12" Type="http://schemas.openxmlformats.org/officeDocument/2006/relationships/oleObject" Target="../embeddings/oleObject30.bin"/><Relationship Id="rId17" Type="http://schemas.openxmlformats.org/officeDocument/2006/relationships/image" Target="../media/image125.jpe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24.png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27.bin"/><Relationship Id="rId11" Type="http://schemas.openxmlformats.org/officeDocument/2006/relationships/image" Target="../media/image121.wmf"/><Relationship Id="rId5" Type="http://schemas.openxmlformats.org/officeDocument/2006/relationships/image" Target="../media/image118.wmf"/><Relationship Id="rId15" Type="http://schemas.openxmlformats.org/officeDocument/2006/relationships/image" Target="../media/image123.wmf"/><Relationship Id="rId10" Type="http://schemas.openxmlformats.org/officeDocument/2006/relationships/oleObject" Target="../embeddings/oleObject29.bin"/><Relationship Id="rId4" Type="http://schemas.openxmlformats.org/officeDocument/2006/relationships/oleObject" Target="../embeddings/oleObject26.bin"/><Relationship Id="rId9" Type="http://schemas.openxmlformats.org/officeDocument/2006/relationships/image" Target="../media/image120.wmf"/><Relationship Id="rId14" Type="http://schemas.openxmlformats.org/officeDocument/2006/relationships/oleObject" Target="../embeddings/oleObject31.bin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9.jpeg"/><Relationship Id="rId4" Type="http://schemas.microsoft.com/office/2007/relationships/hdphoto" Target="../media/hdphoto1.wdp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5.bin"/><Relationship Id="rId13" Type="http://schemas.openxmlformats.org/officeDocument/2006/relationships/oleObject" Target="../embeddings/oleObject38.bin"/><Relationship Id="rId3" Type="http://schemas.openxmlformats.org/officeDocument/2006/relationships/image" Target="../media/image130.wmf"/><Relationship Id="rId7" Type="http://schemas.openxmlformats.org/officeDocument/2006/relationships/image" Target="../media/image132.wmf"/><Relationship Id="rId12" Type="http://schemas.openxmlformats.org/officeDocument/2006/relationships/image" Target="../media/image134.wmf"/><Relationship Id="rId17" Type="http://schemas.openxmlformats.org/officeDocument/2006/relationships/image" Target="../media/image830.png"/><Relationship Id="rId2" Type="http://schemas.openxmlformats.org/officeDocument/2006/relationships/oleObject" Target="../embeddings/oleObject32.bin"/><Relationship Id="rId16" Type="http://schemas.openxmlformats.org/officeDocument/2006/relationships/oleObject" Target="../embeddings/oleObject40.bin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34.bin"/><Relationship Id="rId11" Type="http://schemas.openxmlformats.org/officeDocument/2006/relationships/oleObject" Target="../embeddings/oleObject37.bin"/><Relationship Id="rId5" Type="http://schemas.openxmlformats.org/officeDocument/2006/relationships/image" Target="../media/image131.wmf"/><Relationship Id="rId15" Type="http://schemas.openxmlformats.org/officeDocument/2006/relationships/image" Target="../media/image135.wmf"/><Relationship Id="rId10" Type="http://schemas.openxmlformats.org/officeDocument/2006/relationships/oleObject" Target="../embeddings/oleObject36.bin"/><Relationship Id="rId4" Type="http://schemas.openxmlformats.org/officeDocument/2006/relationships/oleObject" Target="../embeddings/oleObject33.bin"/><Relationship Id="rId9" Type="http://schemas.openxmlformats.org/officeDocument/2006/relationships/image" Target="../media/image133.wmf"/><Relationship Id="rId14" Type="http://schemas.openxmlformats.org/officeDocument/2006/relationships/oleObject" Target="../embeddings/oleObject39.bin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.wmf"/><Relationship Id="rId3" Type="http://schemas.openxmlformats.org/officeDocument/2006/relationships/image" Target="../media/image137.png"/><Relationship Id="rId7" Type="http://schemas.openxmlformats.org/officeDocument/2006/relationships/oleObject" Target="../embeddings/oleObject41.bin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138.png"/><Relationship Id="rId10" Type="http://schemas.openxmlformats.org/officeDocument/2006/relationships/image" Target="../media/image140.wmf"/><Relationship Id="rId4" Type="http://schemas.microsoft.com/office/2007/relationships/hdphoto" Target="../media/hdphoto2.wdp"/><Relationship Id="rId9" Type="http://schemas.openxmlformats.org/officeDocument/2006/relationships/oleObject" Target="../embeddings/oleObject42.bin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4.jpeg"/><Relationship Id="rId13" Type="http://schemas.openxmlformats.org/officeDocument/2006/relationships/image" Target="../media/image148.png"/><Relationship Id="rId3" Type="http://schemas.openxmlformats.org/officeDocument/2006/relationships/image" Target="../media/image141.jpeg"/><Relationship Id="rId7" Type="http://schemas.openxmlformats.org/officeDocument/2006/relationships/image" Target="../media/image143.wmf"/><Relationship Id="rId12" Type="http://schemas.openxmlformats.org/officeDocument/2006/relationships/image" Target="../media/image147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44.bin"/><Relationship Id="rId11" Type="http://schemas.openxmlformats.org/officeDocument/2006/relationships/image" Target="../media/image146.wmf"/><Relationship Id="rId5" Type="http://schemas.openxmlformats.org/officeDocument/2006/relationships/image" Target="../media/image142.wmf"/><Relationship Id="rId10" Type="http://schemas.openxmlformats.org/officeDocument/2006/relationships/oleObject" Target="../embeddings/oleObject45.bin"/><Relationship Id="rId4" Type="http://schemas.openxmlformats.org/officeDocument/2006/relationships/oleObject" Target="../embeddings/oleObject43.bin"/><Relationship Id="rId9" Type="http://schemas.openxmlformats.org/officeDocument/2006/relationships/image" Target="../media/image14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3.tiff"/><Relationship Id="rId5" Type="http://schemas.openxmlformats.org/officeDocument/2006/relationships/image" Target="../media/image152.tiff"/><Relationship Id="rId4" Type="http://schemas.openxmlformats.org/officeDocument/2006/relationships/image" Target="../media/image151.tiff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6.wmf"/><Relationship Id="rId13" Type="http://schemas.openxmlformats.org/officeDocument/2006/relationships/image" Target="../media/image157.wmf"/><Relationship Id="rId3" Type="http://schemas.openxmlformats.org/officeDocument/2006/relationships/image" Target="../media/image131.wmf"/><Relationship Id="rId7" Type="http://schemas.openxmlformats.org/officeDocument/2006/relationships/oleObject" Target="../embeddings/oleObject49.bin"/><Relationship Id="rId12" Type="http://schemas.openxmlformats.org/officeDocument/2006/relationships/oleObject" Target="../embeddings/oleObject52.bin"/><Relationship Id="rId17" Type="http://schemas.openxmlformats.org/officeDocument/2006/relationships/image" Target="../media/image139.png"/><Relationship Id="rId2" Type="http://schemas.openxmlformats.org/officeDocument/2006/relationships/oleObject" Target="../embeddings/oleObject46.bin"/><Relationship Id="rId16" Type="http://schemas.openxmlformats.org/officeDocument/2006/relationships/image" Target="../media/image138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5.wmf"/><Relationship Id="rId11" Type="http://schemas.openxmlformats.org/officeDocument/2006/relationships/oleObject" Target="../embeddings/oleObject51.bin"/><Relationship Id="rId5" Type="http://schemas.openxmlformats.org/officeDocument/2006/relationships/oleObject" Target="../embeddings/oleObject48.bin"/><Relationship Id="rId15" Type="http://schemas.openxmlformats.org/officeDocument/2006/relationships/image" Target="../media/image158.wmf"/><Relationship Id="rId10" Type="http://schemas.openxmlformats.org/officeDocument/2006/relationships/image" Target="../media/image135.png"/><Relationship Id="rId4" Type="http://schemas.openxmlformats.org/officeDocument/2006/relationships/oleObject" Target="../embeddings/oleObject47.bin"/><Relationship Id="rId9" Type="http://schemas.openxmlformats.org/officeDocument/2006/relationships/oleObject" Target="../embeddings/oleObject50.bin"/><Relationship Id="rId14" Type="http://schemas.openxmlformats.org/officeDocument/2006/relationships/oleObject" Target="../embeddings/oleObject53.bin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3.png"/><Relationship Id="rId5" Type="http://schemas.openxmlformats.org/officeDocument/2006/relationships/image" Target="../media/image162.png"/><Relationship Id="rId4" Type="http://schemas.openxmlformats.org/officeDocument/2006/relationships/image" Target="../media/image16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2" Type="http://schemas.openxmlformats.org/officeDocument/2006/relationships/image" Target="../media/image167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1.jpeg"/><Relationship Id="rId5" Type="http://schemas.openxmlformats.org/officeDocument/2006/relationships/image" Target="../media/image170.jpeg"/><Relationship Id="rId4" Type="http://schemas.openxmlformats.org/officeDocument/2006/relationships/image" Target="../media/image169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13" Type="http://schemas.openxmlformats.org/officeDocument/2006/relationships/image" Target="../media/image22.wmf"/><Relationship Id="rId18" Type="http://schemas.openxmlformats.org/officeDocument/2006/relationships/oleObject" Target="../embeddings/oleObject8.bin"/><Relationship Id="rId3" Type="http://schemas.openxmlformats.org/officeDocument/2006/relationships/image" Target="../media/image17.jpeg"/><Relationship Id="rId7" Type="http://schemas.openxmlformats.org/officeDocument/2006/relationships/image" Target="../media/image19.wmf"/><Relationship Id="rId12" Type="http://schemas.openxmlformats.org/officeDocument/2006/relationships/oleObject" Target="../embeddings/oleObject5.bin"/><Relationship Id="rId17" Type="http://schemas.openxmlformats.org/officeDocument/2006/relationships/image" Target="../media/image24.wmf"/><Relationship Id="rId2" Type="http://schemas.openxmlformats.org/officeDocument/2006/relationships/image" Target="../media/image16.jpeg"/><Relationship Id="rId16" Type="http://schemas.openxmlformats.org/officeDocument/2006/relationships/oleObject" Target="../embeddings/oleObject7.bin"/><Relationship Id="rId20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21.wmf"/><Relationship Id="rId5" Type="http://schemas.openxmlformats.org/officeDocument/2006/relationships/image" Target="../media/image18.wmf"/><Relationship Id="rId15" Type="http://schemas.openxmlformats.org/officeDocument/2006/relationships/image" Target="../media/image23.wmf"/><Relationship Id="rId10" Type="http://schemas.openxmlformats.org/officeDocument/2006/relationships/oleObject" Target="../embeddings/oleObject4.bin"/><Relationship Id="rId19" Type="http://schemas.openxmlformats.org/officeDocument/2006/relationships/image" Target="../media/image25.wmf"/><Relationship Id="rId4" Type="http://schemas.openxmlformats.org/officeDocument/2006/relationships/oleObject" Target="../embeddings/oleObject1.bin"/><Relationship Id="rId9" Type="http://schemas.openxmlformats.org/officeDocument/2006/relationships/image" Target="../media/image20.wmf"/><Relationship Id="rId14" Type="http://schemas.openxmlformats.org/officeDocument/2006/relationships/oleObject" Target="../embeddings/oleObject6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12.xml"/><Relationship Id="rId1" Type="http://schemas.openxmlformats.org/officeDocument/2006/relationships/video" Target="file:///D:\IIST\presentations_Talks\My_Talks\Area_Imaging_Scattering\IIT_KGP\speckle.wmv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0" y="1219200"/>
            <a:ext cx="9144000" cy="1371600"/>
          </a:xfrm>
          <a:prstGeom prst="round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Batang" pitchFamily="18" charset="-127"/>
                <a:ea typeface="Batang" pitchFamily="18" charset="-127"/>
              </a:rPr>
              <a:t>Scattering assisted quantitative imaging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2590800"/>
            <a:ext cx="8991600" cy="4262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u="sng" dirty="0">
                <a:solidFill>
                  <a:srgbClr val="002060"/>
                </a:solidFill>
              </a:rPr>
              <a:t>Rakesh Kumar Singh</a:t>
            </a:r>
          </a:p>
          <a:p>
            <a:endParaRPr lang="en-US" sz="2200" u="sng" dirty="0">
              <a:solidFill>
                <a:srgbClr val="002060"/>
              </a:solidFill>
            </a:endParaRPr>
          </a:p>
          <a:p>
            <a:r>
              <a:rPr lang="en-IN" sz="2400" dirty="0">
                <a:hlinkClick r:id="rId2"/>
              </a:rPr>
              <a:t>Home | Optics Lab | Information photonics and optical metrology | Varanasi</a:t>
            </a:r>
            <a:endParaRPr lang="en-US" sz="2200" u="sng" dirty="0">
              <a:solidFill>
                <a:srgbClr val="002060"/>
              </a:solidFill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b="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Department of Physics, Indian Institute of Technology (Banaras Hindu University), Varanasi, Uttar Pradesh, 221005, India</a:t>
            </a:r>
          </a:p>
          <a:p>
            <a:pPr algn="ctr"/>
            <a:r>
              <a:rPr lang="en-US" sz="2200" dirty="0">
                <a:solidFill>
                  <a:srgbClr val="00206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krakeshsingh.phy@iitbhu.ac.in</a:t>
            </a:r>
            <a:endParaRPr lang="en-US" sz="2200" dirty="0">
              <a:solidFill>
                <a:srgbClr val="002060"/>
              </a:solidFill>
            </a:endParaRPr>
          </a:p>
          <a:p>
            <a:pPr algn="ctr"/>
            <a:r>
              <a:rPr lang="en-US" sz="2200" dirty="0">
                <a:solidFill>
                  <a:srgbClr val="00206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krakeshsingh@gmail.com</a:t>
            </a:r>
            <a:endParaRPr lang="en-US" sz="2200" dirty="0">
              <a:solidFill>
                <a:srgbClr val="002060"/>
              </a:solidFill>
            </a:endParaRPr>
          </a:p>
          <a:p>
            <a:pPr algn="ctr"/>
            <a:endParaRPr lang="en-US" sz="2200" dirty="0">
              <a:solidFill>
                <a:srgbClr val="002060"/>
              </a:solidFill>
            </a:endParaRPr>
          </a:p>
          <a:p>
            <a:pPr algn="ctr"/>
            <a:endParaRPr lang="en-US" sz="2400" dirty="0">
              <a:solidFill>
                <a:srgbClr val="002060"/>
              </a:solidFill>
            </a:endParaRPr>
          </a:p>
          <a:p>
            <a:pPr algn="ctr"/>
            <a:endParaRPr lang="en-US" sz="2400" dirty="0">
              <a:solidFill>
                <a:srgbClr val="002060"/>
              </a:solidFill>
            </a:endParaRPr>
          </a:p>
          <a:p>
            <a:pPr algn="ctr"/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6273800"/>
            <a:ext cx="9144000" cy="6096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3DFE245-F3A9-42EB-9D0B-5AC0C4AF205D}"/>
              </a:ext>
            </a:extLst>
          </p:cNvPr>
          <p:cNvSpPr txBox="1"/>
          <p:nvPr/>
        </p:nvSpPr>
        <p:spPr>
          <a:xfrm>
            <a:off x="762000" y="6260068"/>
            <a:ext cx="800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UEC-SAARC Symposium on Emerging Technologies; 13-14 December 2022</a:t>
            </a:r>
            <a:endParaRPr lang="en-IN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0" y="1676400"/>
            <a:ext cx="6111240" cy="41376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38800" y="2932110"/>
            <a:ext cx="3375715" cy="2170098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685800" y="5943600"/>
            <a:ext cx="38651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en-US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Physical origin of speckle pattern</a:t>
            </a:r>
            <a:endParaRPr lang="en-US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402715" y="5181600"/>
            <a:ext cx="19030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Arial" pitchFamily="34" charset="0"/>
                <a:cs typeface="Arial" pitchFamily="34" charset="0"/>
              </a:rPr>
              <a:t>Speckle pattern</a:t>
            </a:r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2590800" y="2362200"/>
            <a:ext cx="381000" cy="2971800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181600" y="6076890"/>
            <a:ext cx="36576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Sirohi R.S., Speckle metrology  (1993).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143000" y="542836"/>
            <a:ext cx="75438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b="1" dirty="0">
                <a:solidFill>
                  <a:srgbClr val="002060"/>
                </a:solidFill>
                <a:latin typeface="Agency FB" panose="020B0503020202020204" pitchFamily="34" charset="0"/>
                <a:cs typeface="Times New Roman" pitchFamily="18" charset="0"/>
              </a:rPr>
              <a:t>Formation of speckle</a:t>
            </a:r>
          </a:p>
        </p:txBody>
      </p:sp>
    </p:spTree>
    <p:extLst>
      <p:ext uri="{BB962C8B-B14F-4D97-AF65-F5344CB8AC3E}">
        <p14:creationId xmlns:p14="http://schemas.microsoft.com/office/powerpoint/2010/main" val="18740663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19200" y="0"/>
            <a:ext cx="7924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Comic Sans MS" pitchFamily="66" charset="0"/>
              </a:rPr>
              <a:t>1. Inherent random scattering (No choice)</a:t>
            </a:r>
          </a:p>
        </p:txBody>
      </p:sp>
      <p:pic>
        <p:nvPicPr>
          <p:cNvPr id="3" name="Picture 1" descr="F:\images\rakesh Sir.png"/>
          <p:cNvPicPr>
            <a:picLocks noChangeAspect="1" noChangeArrowheads="1"/>
          </p:cNvPicPr>
          <p:nvPr/>
        </p:nvPicPr>
        <p:blipFill>
          <a:blip r:embed="rId2"/>
          <a:srcRect r="26542" b="38309"/>
          <a:stretch>
            <a:fillRect/>
          </a:stretch>
        </p:blipFill>
        <p:spPr bwMode="auto">
          <a:xfrm>
            <a:off x="228600" y="1219200"/>
            <a:ext cx="4572000" cy="2509837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4724400" y="1066800"/>
            <a:ext cx="4114800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2060"/>
                </a:solidFill>
              </a:rPr>
              <a:t>Limitations:</a:t>
            </a:r>
          </a:p>
          <a:p>
            <a:r>
              <a:rPr lang="en-US" dirty="0"/>
              <a:t>Conventional imaging technique will not work due to scrambling of wavefront,    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b="1" dirty="0">
                <a:solidFill>
                  <a:srgbClr val="002060"/>
                </a:solidFill>
              </a:rPr>
              <a:t>Possible solutions:</a:t>
            </a:r>
          </a:p>
          <a:p>
            <a:pPr>
              <a:lnSpc>
                <a:spcPct val="150000"/>
              </a:lnSpc>
              <a:buFont typeface="Wingdings" pitchFamily="2" charset="2"/>
              <a:buChar char="q"/>
            </a:pPr>
            <a:r>
              <a:rPr lang="en-US" dirty="0"/>
              <a:t>Adaptive optics</a:t>
            </a:r>
          </a:p>
          <a:p>
            <a:pPr>
              <a:lnSpc>
                <a:spcPct val="150000"/>
              </a:lnSpc>
              <a:buFont typeface="Wingdings" pitchFamily="2" charset="2"/>
              <a:buChar char="q"/>
            </a:pPr>
            <a:r>
              <a:rPr lang="en-US" dirty="0"/>
              <a:t>Phase conjugation</a:t>
            </a:r>
          </a:p>
          <a:p>
            <a:pPr>
              <a:lnSpc>
                <a:spcPct val="150000"/>
              </a:lnSpc>
              <a:buFont typeface="Wingdings" pitchFamily="2" charset="2"/>
              <a:buChar char="q"/>
            </a:pPr>
            <a:r>
              <a:rPr lang="en-US" b="1" dirty="0"/>
              <a:t>Coherence optics </a:t>
            </a:r>
          </a:p>
          <a:p>
            <a:pPr>
              <a:lnSpc>
                <a:spcPct val="150000"/>
              </a:lnSpc>
              <a:buFont typeface="Wingdings" pitchFamily="2" charset="2"/>
              <a:buChar char="q"/>
            </a:pPr>
            <a:r>
              <a:rPr lang="en-US" b="1" dirty="0"/>
              <a:t> With machine Learning</a:t>
            </a:r>
          </a:p>
        </p:txBody>
      </p:sp>
      <p:pic>
        <p:nvPicPr>
          <p:cNvPr id="11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29175" y="2286000"/>
            <a:ext cx="4314825" cy="206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4038600"/>
            <a:ext cx="4519263" cy="204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219200" y="0"/>
            <a:ext cx="7924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Comic Sans MS" pitchFamily="66" charset="0"/>
              </a:rPr>
              <a:t>2. Using randomness of the light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3810000"/>
            <a:ext cx="7467600" cy="33085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ü"/>
            </a:pPr>
            <a:endParaRPr lang="en-US" sz="2000" b="1" dirty="0">
              <a:solidFill>
                <a:srgbClr val="002060"/>
              </a:solidFill>
            </a:endParaRPr>
          </a:p>
          <a:p>
            <a:pPr>
              <a:buFont typeface="Wingdings" pitchFamily="2" charset="2"/>
              <a:buChar char="ü"/>
            </a:pPr>
            <a:r>
              <a:rPr lang="en-US" sz="1900" b="1" dirty="0">
                <a:solidFill>
                  <a:srgbClr val="002060"/>
                </a:solidFill>
              </a:rPr>
              <a:t>Ghost Imaging &amp; Ghost Diffraction </a:t>
            </a:r>
          </a:p>
          <a:p>
            <a:pPr>
              <a:buFont typeface="Wingdings" pitchFamily="2" charset="2"/>
              <a:buChar char="ü"/>
            </a:pPr>
            <a:endParaRPr lang="en-US" sz="1900" b="1" dirty="0">
              <a:solidFill>
                <a:srgbClr val="002060"/>
              </a:solidFill>
            </a:endParaRPr>
          </a:p>
          <a:p>
            <a:pPr>
              <a:buFont typeface="Wingdings" pitchFamily="2" charset="2"/>
              <a:buChar char="ü"/>
            </a:pPr>
            <a:r>
              <a:rPr lang="en-US" sz="1900" b="1" dirty="0">
                <a:solidFill>
                  <a:srgbClr val="002060"/>
                </a:solidFill>
              </a:rPr>
              <a:t>High resolution holography microscope</a:t>
            </a:r>
          </a:p>
          <a:p>
            <a:pPr>
              <a:buFont typeface="Wingdings" pitchFamily="2" charset="2"/>
              <a:buChar char="ü"/>
            </a:pPr>
            <a:endParaRPr lang="en-US" sz="1900" b="1" dirty="0">
              <a:solidFill>
                <a:srgbClr val="002060"/>
              </a:solidFill>
            </a:endParaRPr>
          </a:p>
          <a:p>
            <a:pPr>
              <a:buFont typeface="Wingdings" pitchFamily="2" charset="2"/>
              <a:buChar char="ü"/>
            </a:pPr>
            <a:r>
              <a:rPr lang="en-US" sz="1900" b="1" dirty="0">
                <a:solidFill>
                  <a:srgbClr val="002060"/>
                </a:solidFill>
              </a:rPr>
              <a:t>Single pixel &amp; computational imaging: 3D imaging,</a:t>
            </a:r>
          </a:p>
          <a:p>
            <a:r>
              <a:rPr lang="en-US" sz="1900" b="1" dirty="0">
                <a:solidFill>
                  <a:srgbClr val="002060"/>
                </a:solidFill>
              </a:rPr>
              <a:t> data security</a:t>
            </a:r>
          </a:p>
          <a:p>
            <a:pPr>
              <a:buFont typeface="Wingdings" pitchFamily="2" charset="2"/>
              <a:buChar char="ü"/>
            </a:pPr>
            <a:endParaRPr lang="en-US" sz="1900" b="1" dirty="0">
              <a:solidFill>
                <a:srgbClr val="002060"/>
              </a:solidFill>
            </a:endParaRPr>
          </a:p>
          <a:p>
            <a:pPr>
              <a:buFont typeface="Wingdings" pitchFamily="2" charset="2"/>
              <a:buChar char="ü"/>
            </a:pPr>
            <a:r>
              <a:rPr lang="en-US" sz="1900" b="1" dirty="0">
                <a:solidFill>
                  <a:srgbClr val="002060"/>
                </a:solidFill>
              </a:rPr>
              <a:t>Customizing speckles : super-resolution &amp; un-conventional imaging </a:t>
            </a:r>
          </a:p>
          <a:p>
            <a:r>
              <a:rPr lang="en-US" dirty="0"/>
              <a:t> </a:t>
            </a:r>
          </a:p>
        </p:txBody>
      </p:sp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2"/>
          <a:srcRect r="6061"/>
          <a:stretch>
            <a:fillRect/>
          </a:stretch>
        </p:blipFill>
        <p:spPr bwMode="auto">
          <a:xfrm>
            <a:off x="6172200" y="1066800"/>
            <a:ext cx="2538490" cy="19325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553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58088" y="2667000"/>
            <a:ext cx="1585912" cy="14423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5540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80364" y="1447800"/>
            <a:ext cx="2648962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2400" y="1219200"/>
            <a:ext cx="28956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/>
          <p:cNvSpPr/>
          <p:nvPr/>
        </p:nvSpPr>
        <p:spPr>
          <a:xfrm>
            <a:off x="304800" y="3657600"/>
            <a:ext cx="22098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/>
              <a:t>Adv. Opt. Photon. 2(2010) 405.</a:t>
            </a: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6"/>
          <a:srcRect l="5829" t="2055" b="55397"/>
          <a:stretch>
            <a:fillRect/>
          </a:stretch>
        </p:blipFill>
        <p:spPr bwMode="auto">
          <a:xfrm>
            <a:off x="6281078" y="4495800"/>
            <a:ext cx="2862922" cy="15575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Rectangle 12"/>
          <p:cNvSpPr/>
          <p:nvPr/>
        </p:nvSpPr>
        <p:spPr>
          <a:xfrm>
            <a:off x="7315200" y="4191000"/>
            <a:ext cx="16764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 err="1"/>
              <a:t>Optica</a:t>
            </a:r>
            <a:r>
              <a:rPr lang="en-US" sz="1200" b="1" dirty="0"/>
              <a:t>  2 (2015) 424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AD0B2CD-0B59-213D-33BF-C9A17A7E05B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177" y="1975286"/>
            <a:ext cx="3676982" cy="2743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7742F47-8DAB-EA3D-E8EA-9859F49AA2D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7246" y="1975286"/>
            <a:ext cx="3667913" cy="2743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39DC0C9-08BF-9296-7C84-DEF7987D6CC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2877" y="1975286"/>
            <a:ext cx="3671351" cy="27432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E229CE7-3EAD-20D1-6AD0-698059DC878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177" y="1975286"/>
            <a:ext cx="3693033" cy="27432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4B453D1-0F0C-41D6-045F-637CA48798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5896" y="1975286"/>
            <a:ext cx="3647402" cy="27432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02A0124-B889-6F41-9630-6A6B8BC78EF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0525" y="1975286"/>
            <a:ext cx="3708336" cy="27432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E7F68BA-8FFB-6BA4-2E84-C109C2CF909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8243" y="1975286"/>
            <a:ext cx="3728928" cy="27432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7CBC743-B2F0-3DDD-3435-B1E9B211AF8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177" y="1975286"/>
            <a:ext cx="3666721" cy="27432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26D85D8-0E83-5177-62B1-75AEB55A4E2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1544" y="2005741"/>
            <a:ext cx="3656447" cy="27432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F110899-2AB0-7C8D-348F-0C3B2F7DB7E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891" y="990600"/>
            <a:ext cx="6069109" cy="446016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9022473-B964-21DD-0D8A-CBE112D5959D}"/>
              </a:ext>
            </a:extLst>
          </p:cNvPr>
          <p:cNvSpPr/>
          <p:nvPr/>
        </p:nvSpPr>
        <p:spPr>
          <a:xfrm>
            <a:off x="1295400" y="304800"/>
            <a:ext cx="5943600" cy="609600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450"/>
              </a:spcAft>
            </a:pPr>
            <a:r>
              <a:rPr lang="en-US" altLang="ja-JP" sz="3300" b="1" dirty="0">
                <a:latin typeface="Agency FB" panose="020B0503020202020204" pitchFamily="34" charset="0"/>
                <a:ea typeface="+mj-ea"/>
                <a:cs typeface="+mj-cs"/>
              </a:rPr>
              <a:t>Speckle and Memory effect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7B80861-8D32-76B4-AD8B-14078DD45992}"/>
              </a:ext>
            </a:extLst>
          </p:cNvPr>
          <p:cNvSpPr txBox="1"/>
          <p:nvPr/>
        </p:nvSpPr>
        <p:spPr>
          <a:xfrm>
            <a:off x="76200" y="5562600"/>
            <a:ext cx="8991600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500" i="1" dirty="0">
                <a:solidFill>
                  <a:srgbClr val="002060"/>
                </a:solidFill>
              </a:rPr>
              <a:t>Source presentation</a:t>
            </a:r>
            <a:r>
              <a:rPr lang="en-IN" sz="1500" dirty="0">
                <a:solidFill>
                  <a:srgbClr val="002060"/>
                </a:solidFill>
              </a:rPr>
              <a:t>: J. </a:t>
            </a:r>
            <a:r>
              <a:rPr lang="en-IN" sz="1500" dirty="0" err="1">
                <a:solidFill>
                  <a:srgbClr val="002060"/>
                </a:solidFill>
              </a:rPr>
              <a:t>Bertolotti</a:t>
            </a:r>
            <a:r>
              <a:rPr lang="en-IN" sz="1500" dirty="0">
                <a:solidFill>
                  <a:srgbClr val="002060"/>
                </a:solidFill>
              </a:rPr>
              <a:t> (1,2), E. G. van </a:t>
            </a:r>
            <a:r>
              <a:rPr lang="en-IN" sz="1500" dirty="0" err="1">
                <a:solidFill>
                  <a:srgbClr val="002060"/>
                </a:solidFill>
              </a:rPr>
              <a:t>Putten</a:t>
            </a:r>
            <a:r>
              <a:rPr lang="en-IN" sz="1500" dirty="0">
                <a:solidFill>
                  <a:srgbClr val="002060"/>
                </a:solidFill>
              </a:rPr>
              <a:t> (3), C. Blum, Ad. </a:t>
            </a:r>
            <a:r>
              <a:rPr lang="en-IN" sz="1500" dirty="0" err="1">
                <a:solidFill>
                  <a:srgbClr val="002060"/>
                </a:solidFill>
              </a:rPr>
              <a:t>Lagendijk</a:t>
            </a:r>
            <a:r>
              <a:rPr lang="en-IN" sz="1500" dirty="0">
                <a:solidFill>
                  <a:srgbClr val="002060"/>
                </a:solidFill>
              </a:rPr>
              <a:t> (4), W. L. Vos (1), and A. P. </a:t>
            </a:r>
            <a:r>
              <a:rPr lang="en-IN" sz="1500" dirty="0" err="1">
                <a:solidFill>
                  <a:srgbClr val="002060"/>
                </a:solidFill>
              </a:rPr>
              <a:t>Mosk</a:t>
            </a:r>
            <a:r>
              <a:rPr lang="en-IN" sz="1500" dirty="0">
                <a:solidFill>
                  <a:srgbClr val="002060"/>
                </a:solidFill>
              </a:rPr>
              <a:t> (1)</a:t>
            </a:r>
          </a:p>
          <a:p>
            <a:r>
              <a:rPr lang="en-IN" sz="1500" dirty="0">
                <a:solidFill>
                  <a:srgbClr val="002060"/>
                </a:solidFill>
              </a:rPr>
              <a:t>Complex Photonic Systems (COPS), MESA+, University of Twente (NL) 2 University of Florence, </a:t>
            </a:r>
            <a:r>
              <a:rPr lang="en-IN" sz="1500" dirty="0" err="1">
                <a:solidFill>
                  <a:srgbClr val="002060"/>
                </a:solidFill>
              </a:rPr>
              <a:t>Dipartimento</a:t>
            </a:r>
            <a:r>
              <a:rPr lang="en-IN" sz="1500" dirty="0">
                <a:solidFill>
                  <a:srgbClr val="002060"/>
                </a:solidFill>
              </a:rPr>
              <a:t> di </a:t>
            </a:r>
            <a:r>
              <a:rPr lang="en-IN" sz="1500" dirty="0" err="1">
                <a:solidFill>
                  <a:srgbClr val="002060"/>
                </a:solidFill>
              </a:rPr>
              <a:t>Fisica</a:t>
            </a:r>
            <a:r>
              <a:rPr lang="en-IN" sz="1500" dirty="0">
                <a:solidFill>
                  <a:srgbClr val="002060"/>
                </a:solidFill>
              </a:rPr>
              <a:t> (IT) 3 </a:t>
            </a:r>
            <a:r>
              <a:rPr lang="en-IN" sz="1500" dirty="0" err="1">
                <a:solidFill>
                  <a:srgbClr val="002060"/>
                </a:solidFill>
              </a:rPr>
              <a:t>NanobioPhysics</a:t>
            </a:r>
            <a:r>
              <a:rPr lang="en-IN" sz="1500" dirty="0">
                <a:solidFill>
                  <a:srgbClr val="002060"/>
                </a:solidFill>
              </a:rPr>
              <a:t> (NBP), MESA+, University of Twente (NL) 4 FOM Institute AMOLF (NL)</a:t>
            </a:r>
          </a:p>
        </p:txBody>
      </p:sp>
    </p:spTree>
    <p:extLst>
      <p:ext uri="{BB962C8B-B14F-4D97-AF65-F5344CB8AC3E}">
        <p14:creationId xmlns:p14="http://schemas.microsoft.com/office/powerpoint/2010/main" val="2707398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ine 3"/>
          <p:cNvSpPr>
            <a:spLocks noChangeShapeType="1"/>
          </p:cNvSpPr>
          <p:nvPr/>
        </p:nvSpPr>
        <p:spPr bwMode="auto">
          <a:xfrm>
            <a:off x="685800" y="1143000"/>
            <a:ext cx="7708900" cy="0"/>
          </a:xfrm>
          <a:prstGeom prst="line">
            <a:avLst/>
          </a:prstGeom>
          <a:noFill/>
          <a:ln w="28575">
            <a:solidFill>
              <a:srgbClr val="E6CC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990600" y="1295400"/>
            <a:ext cx="2819400" cy="146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u="sng" dirty="0"/>
              <a:t>Local</a:t>
            </a:r>
            <a:r>
              <a:rPr lang="en-US" sz="2400" dirty="0"/>
              <a:t> properties</a:t>
            </a:r>
          </a:p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en-US" sz="2000" i="1" dirty="0"/>
              <a:t>-Intensity/spectrum</a:t>
            </a:r>
          </a:p>
          <a:p>
            <a:pPr>
              <a:lnSpc>
                <a:spcPct val="60000"/>
              </a:lnSpc>
              <a:spcBef>
                <a:spcPct val="50000"/>
              </a:spcBef>
              <a:buFontTx/>
              <a:buChar char="-"/>
            </a:pPr>
            <a:r>
              <a:rPr lang="en-US" sz="2000" i="1" dirty="0"/>
              <a:t>Polarization</a:t>
            </a:r>
          </a:p>
          <a:p>
            <a:pPr>
              <a:lnSpc>
                <a:spcPct val="60000"/>
              </a:lnSpc>
              <a:spcBef>
                <a:spcPct val="50000"/>
              </a:spcBef>
              <a:buFontTx/>
              <a:buChar char="-"/>
            </a:pPr>
            <a:r>
              <a:rPr lang="en-US" sz="2000" i="1" dirty="0"/>
              <a:t>Flux/momentum</a:t>
            </a:r>
            <a:endParaRPr lang="en-US" sz="2400" dirty="0"/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4495800" y="1295400"/>
            <a:ext cx="3429000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u="sng"/>
              <a:t>Non-local</a:t>
            </a:r>
            <a:r>
              <a:rPr lang="en-US" sz="2400"/>
              <a:t> properties</a:t>
            </a:r>
          </a:p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en-US" sz="2000" i="1"/>
              <a:t>-Interference</a:t>
            </a:r>
          </a:p>
        </p:txBody>
      </p:sp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852488" y="2667000"/>
            <a:ext cx="7316787" cy="927100"/>
            <a:chOff x="537" y="1680"/>
            <a:chExt cx="4609" cy="584"/>
          </a:xfrm>
        </p:grpSpPr>
        <p:graphicFrame>
          <p:nvGraphicFramePr>
            <p:cNvPr id="7" name="Object 8"/>
            <p:cNvGraphicFramePr>
              <a:graphicFrameLocks noChangeAspect="1"/>
            </p:cNvGraphicFramePr>
            <p:nvPr/>
          </p:nvGraphicFramePr>
          <p:xfrm>
            <a:off x="768" y="1680"/>
            <a:ext cx="4105" cy="41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" imgW="6515100" imgH="660400" progId="Equation.3">
                    <p:embed/>
                  </p:oleObj>
                </mc:Choice>
                <mc:Fallback>
                  <p:oleObj name="Equation" r:id="rId2" imgW="6515100" imgH="660400" progId="Equation.3">
                    <p:embed/>
                    <p:pic>
                      <p:nvPicPr>
                        <p:cNvPr id="7" name="Object 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68" y="1680"/>
                          <a:ext cx="4105" cy="41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8" name="Text Box 10"/>
            <p:cNvSpPr txBox="1">
              <a:spLocks noChangeArrowheads="1"/>
            </p:cNvSpPr>
            <p:nvPr/>
          </p:nvSpPr>
          <p:spPr bwMode="auto">
            <a:xfrm>
              <a:off x="537" y="1976"/>
              <a:ext cx="4609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400" b="1"/>
                <a:t>Coherence Theory</a:t>
              </a:r>
              <a:r>
                <a:rPr lang="en-US" sz="2400"/>
                <a:t>: unified theory of the optical field</a:t>
              </a:r>
            </a:p>
          </p:txBody>
        </p:sp>
      </p:grpSp>
      <p:grpSp>
        <p:nvGrpSpPr>
          <p:cNvPr id="6" name="Group 11"/>
          <p:cNvGrpSpPr>
            <a:grpSpLocks/>
          </p:cNvGrpSpPr>
          <p:nvPr/>
        </p:nvGrpSpPr>
        <p:grpSpPr bwMode="auto">
          <a:xfrm>
            <a:off x="2714625" y="4511676"/>
            <a:ext cx="2514600" cy="995363"/>
            <a:chOff x="1920" y="1248"/>
            <a:chExt cx="1584" cy="627"/>
          </a:xfrm>
        </p:grpSpPr>
        <p:graphicFrame>
          <p:nvGraphicFramePr>
            <p:cNvPr id="10" name="Object 12"/>
            <p:cNvGraphicFramePr>
              <a:graphicFrameLocks noChangeAspect="1"/>
            </p:cNvGraphicFramePr>
            <p:nvPr/>
          </p:nvGraphicFramePr>
          <p:xfrm>
            <a:off x="2424" y="1248"/>
            <a:ext cx="600" cy="41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4" imgW="952500" imgH="660400" progId="Equation.3">
                    <p:embed/>
                  </p:oleObj>
                </mc:Choice>
                <mc:Fallback>
                  <p:oleObj name="Equation" r:id="rId4" imgW="952500" imgH="660400" progId="Equation.3">
                    <p:embed/>
                    <p:pic>
                      <p:nvPicPr>
                        <p:cNvPr id="10" name="Object 1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424" y="1248"/>
                          <a:ext cx="600" cy="41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1" name="Text Box 13"/>
            <p:cNvSpPr txBox="1">
              <a:spLocks noChangeArrowheads="1"/>
            </p:cNvSpPr>
            <p:nvPr/>
          </p:nvSpPr>
          <p:spPr bwMode="auto">
            <a:xfrm>
              <a:off x="1920" y="1468"/>
              <a:ext cx="1584" cy="4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dirty="0"/>
                <a:t>Polarization components (</a:t>
              </a:r>
              <a:r>
                <a:rPr lang="en-US" dirty="0" err="1"/>
                <a:t>i,j</a:t>
              </a:r>
              <a:r>
                <a:rPr lang="en-US" dirty="0"/>
                <a:t> =</a:t>
              </a:r>
              <a:r>
                <a:rPr lang="en-US" dirty="0" err="1"/>
                <a:t>x,y</a:t>
              </a:r>
              <a:r>
                <a:rPr lang="en-US" dirty="0"/>
                <a:t>)</a:t>
              </a:r>
              <a:endParaRPr lang="en-US" sz="2400" dirty="0"/>
            </a:p>
          </p:txBody>
        </p:sp>
      </p:grpSp>
      <p:grpSp>
        <p:nvGrpSpPr>
          <p:cNvPr id="9" name="Group 14"/>
          <p:cNvGrpSpPr>
            <a:grpSpLocks/>
          </p:cNvGrpSpPr>
          <p:nvPr/>
        </p:nvGrpSpPr>
        <p:grpSpPr bwMode="auto">
          <a:xfrm>
            <a:off x="5791200" y="4806950"/>
            <a:ext cx="2209800" cy="690269"/>
            <a:chOff x="3792" y="1440"/>
            <a:chExt cx="1392" cy="380"/>
          </a:xfrm>
        </p:grpSpPr>
        <p:sp>
          <p:nvSpPr>
            <p:cNvPr id="13" name="Line 15"/>
            <p:cNvSpPr>
              <a:spLocks noChangeShapeType="1"/>
            </p:cNvSpPr>
            <p:nvPr/>
          </p:nvSpPr>
          <p:spPr bwMode="auto">
            <a:xfrm>
              <a:off x="3888" y="1440"/>
              <a:ext cx="144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" name="Text Box 16"/>
            <p:cNvSpPr txBox="1">
              <a:spLocks noChangeArrowheads="1"/>
            </p:cNvSpPr>
            <p:nvPr/>
          </p:nvSpPr>
          <p:spPr bwMode="auto">
            <a:xfrm>
              <a:off x="3792" y="1464"/>
              <a:ext cx="1392" cy="3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dirty="0"/>
                <a:t>average over random ensemble</a:t>
              </a:r>
            </a:p>
          </p:txBody>
        </p:sp>
      </p:grpSp>
      <p:grpSp>
        <p:nvGrpSpPr>
          <p:cNvPr id="12" name="Group 19"/>
          <p:cNvGrpSpPr>
            <a:grpSpLocks/>
          </p:cNvGrpSpPr>
          <p:nvPr/>
        </p:nvGrpSpPr>
        <p:grpSpPr bwMode="auto">
          <a:xfrm>
            <a:off x="609600" y="3657600"/>
            <a:ext cx="5422900" cy="1219200"/>
            <a:chOff x="384" y="2304"/>
            <a:chExt cx="3416" cy="768"/>
          </a:xfrm>
        </p:grpSpPr>
        <p:graphicFrame>
          <p:nvGraphicFramePr>
            <p:cNvPr id="16" name="Object 9"/>
            <p:cNvGraphicFramePr>
              <a:graphicFrameLocks noChangeAspect="1"/>
            </p:cNvGraphicFramePr>
            <p:nvPr/>
          </p:nvGraphicFramePr>
          <p:xfrm>
            <a:off x="1104" y="2736"/>
            <a:ext cx="2696" cy="3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6" imgW="4279900" imgH="533400" progId="Equation.3">
                    <p:embed/>
                  </p:oleObj>
                </mc:Choice>
                <mc:Fallback>
                  <p:oleObj name="Equation" r:id="rId6" imgW="4279900" imgH="533400" progId="Equation.3">
                    <p:embed/>
                    <p:pic>
                      <p:nvPicPr>
                        <p:cNvPr id="16" name="Object 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04" y="2736"/>
                          <a:ext cx="2696" cy="33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7" name="Text Box 17"/>
            <p:cNvSpPr txBox="1">
              <a:spLocks noChangeArrowheads="1"/>
            </p:cNvSpPr>
            <p:nvPr/>
          </p:nvSpPr>
          <p:spPr bwMode="auto">
            <a:xfrm>
              <a:off x="384" y="2304"/>
              <a:ext cx="2056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400" b="1" dirty="0"/>
                <a:t>Correlation function</a:t>
              </a:r>
              <a:r>
                <a:rPr lang="en-US" sz="2400" dirty="0"/>
                <a:t>:</a:t>
              </a: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1294447" y="466636"/>
            <a:ext cx="64770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b="1" dirty="0">
                <a:solidFill>
                  <a:srgbClr val="002060"/>
                </a:solidFill>
                <a:latin typeface="Agency FB" panose="020B0503020202020204" pitchFamily="34" charset="0"/>
              </a:rPr>
              <a:t>Characteristics of the light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E9B1E16-F18D-4B3E-9E35-2FC8DE5A470F}"/>
              </a:ext>
            </a:extLst>
          </p:cNvPr>
          <p:cNvSpPr txBox="1"/>
          <p:nvPr/>
        </p:nvSpPr>
        <p:spPr>
          <a:xfrm>
            <a:off x="1612900" y="5976674"/>
            <a:ext cx="5067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Ensemble averaging: Temporal or spatial as per requirements</a:t>
            </a:r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43000" y="154578"/>
            <a:ext cx="62484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b="1" dirty="0">
                <a:solidFill>
                  <a:srgbClr val="002060"/>
                </a:solidFill>
                <a:latin typeface="Agency FB" panose="020B0503020202020204" pitchFamily="34" charset="0"/>
              </a:rPr>
              <a:t>Unified Theory of coherence</a:t>
            </a:r>
          </a:p>
        </p:txBody>
      </p:sp>
      <p:pic>
        <p:nvPicPr>
          <p:cNvPr id="101377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4800600"/>
            <a:ext cx="4495799" cy="158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137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810000"/>
            <a:ext cx="49530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8200" y="4800600"/>
            <a:ext cx="4495800" cy="15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48200" y="3657600"/>
            <a:ext cx="4038600" cy="116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1" descr="C:\Users\Dell\Desktop\images.jpg"/>
          <p:cNvPicPr>
            <a:picLocks noChangeAspect="1" noChangeArrowheads="1"/>
          </p:cNvPicPr>
          <p:nvPr/>
        </p:nvPicPr>
        <p:blipFill>
          <a:blip r:embed="rId6"/>
          <a:srcRect t="11702" r="4109"/>
          <a:stretch>
            <a:fillRect/>
          </a:stretch>
        </p:blipFill>
        <p:spPr bwMode="auto">
          <a:xfrm>
            <a:off x="1981200" y="896641"/>
            <a:ext cx="2057400" cy="2760959"/>
          </a:xfrm>
          <a:prstGeom prst="rect">
            <a:avLst/>
          </a:prstGeom>
          <a:noFill/>
        </p:spPr>
      </p:pic>
      <p:pic>
        <p:nvPicPr>
          <p:cNvPr id="6" name="Picture 2" descr="C:\Users\Dell\Desktop\images (1)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267200" y="838200"/>
            <a:ext cx="1905000" cy="2819400"/>
          </a:xfrm>
          <a:prstGeom prst="rect">
            <a:avLst/>
          </a:prstGeom>
          <a:noFill/>
        </p:spPr>
      </p:pic>
      <p:pic>
        <p:nvPicPr>
          <p:cNvPr id="101380" name="Picture 4" descr="C:\Users\Dell\Desktop\9780444641175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324600" y="838200"/>
            <a:ext cx="1816056" cy="2743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448792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1295400" y="542836"/>
            <a:ext cx="5105400" cy="600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3300" b="1" dirty="0">
                <a:solidFill>
                  <a:srgbClr val="002060"/>
                </a:solidFill>
                <a:latin typeface="Agency FB" panose="020B0503020202020204" pitchFamily="34" charset="0"/>
              </a:rPr>
              <a:t>HBT approach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371600" y="4953000"/>
            <a:ext cx="7173686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u="sng" dirty="0" err="1">
                <a:solidFill>
                  <a:srgbClr val="3333FF"/>
                </a:solidFill>
                <a:latin typeface="Arial" pitchFamily="34" charset="0"/>
                <a:cs typeface="Arial" pitchFamily="34" charset="0"/>
              </a:rPr>
              <a:t>Hanbury</a:t>
            </a:r>
            <a:r>
              <a:rPr lang="en-US" sz="2000" b="1" u="sng" dirty="0">
                <a:solidFill>
                  <a:srgbClr val="3333FF"/>
                </a:solidFill>
                <a:latin typeface="Arial" pitchFamily="34" charset="0"/>
                <a:cs typeface="Arial" pitchFamily="34" charset="0"/>
              </a:rPr>
              <a:t> Brown-</a:t>
            </a:r>
            <a:r>
              <a:rPr lang="en-US" sz="2000" b="1" u="sng" dirty="0" err="1">
                <a:solidFill>
                  <a:srgbClr val="3333FF"/>
                </a:solidFill>
                <a:latin typeface="Arial" pitchFamily="34" charset="0"/>
                <a:cs typeface="Arial" pitchFamily="34" charset="0"/>
              </a:rPr>
              <a:t>Twiss</a:t>
            </a:r>
            <a:r>
              <a:rPr lang="en-US" sz="2000" b="1" u="sng" dirty="0">
                <a:solidFill>
                  <a:srgbClr val="3333FF"/>
                </a:solidFill>
                <a:latin typeface="Arial" pitchFamily="34" charset="0"/>
                <a:cs typeface="Arial" pitchFamily="34" charset="0"/>
              </a:rPr>
              <a:t> approach- </a:t>
            </a:r>
            <a:r>
              <a:rPr lang="en-US" sz="1500" dirty="0">
                <a:solidFill>
                  <a:srgbClr val="3333FF"/>
                </a:solidFill>
                <a:latin typeface="Arial" pitchFamily="34" charset="0"/>
                <a:cs typeface="Arial" pitchFamily="34" charset="0"/>
              </a:rPr>
              <a:t>Nature 177, 27 (1957)</a:t>
            </a:r>
          </a:p>
          <a:p>
            <a:r>
              <a:rPr lang="en-US" sz="1500" dirty="0">
                <a:solidFill>
                  <a:srgbClr val="3333FF"/>
                </a:solidFill>
                <a:latin typeface="Arial" pitchFamily="34" charset="0"/>
                <a:cs typeface="Arial" pitchFamily="34" charset="0"/>
              </a:rPr>
              <a:t>Two point intensity correlation/Intensity interferometer </a:t>
            </a:r>
            <a:endParaRPr lang="en-US" sz="2000" b="1" u="sng" dirty="0">
              <a:solidFill>
                <a:srgbClr val="3333FF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4945063" y="4495800"/>
          <a:ext cx="3132137" cy="527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663560" imgH="279360" progId="Equation.3">
                  <p:embed/>
                </p:oleObj>
              </mc:Choice>
              <mc:Fallback>
                <p:oleObj name="Equation" r:id="rId2" imgW="1663560" imgH="279360" progId="Equation.3">
                  <p:embed/>
                  <p:pic>
                    <p:nvPicPr>
                      <p:cNvPr id="7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45063" y="4495800"/>
                        <a:ext cx="3132137" cy="5270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8" descr="C:\Users\Dell\Desktop\download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53000" y="1371600"/>
            <a:ext cx="3810000" cy="2696967"/>
          </a:xfrm>
          <a:prstGeom prst="rect">
            <a:avLst/>
          </a:prstGeom>
          <a:noFill/>
        </p:spPr>
      </p:pic>
      <p:pic>
        <p:nvPicPr>
          <p:cNvPr id="11" name="Picture 2" descr="Image result for hanbury brown twiss effect in imaging"/>
          <p:cNvPicPr>
            <a:picLocks noChangeAspect="1" noChangeArrowheads="1"/>
          </p:cNvPicPr>
          <p:nvPr/>
        </p:nvPicPr>
        <p:blipFill>
          <a:blip r:embed="rId5"/>
          <a:srcRect l="54784" t="29000" b="12000"/>
          <a:stretch>
            <a:fillRect/>
          </a:stretch>
        </p:blipFill>
        <p:spPr bwMode="auto">
          <a:xfrm>
            <a:off x="0" y="1143000"/>
            <a:ext cx="4990290" cy="3733799"/>
          </a:xfrm>
          <a:prstGeom prst="rect">
            <a:avLst/>
          </a:prstGeom>
          <a:noFill/>
        </p:spPr>
      </p:pic>
      <p:cxnSp>
        <p:nvCxnSpPr>
          <p:cNvPr id="13" name="Straight Connector 12"/>
          <p:cNvCxnSpPr/>
          <p:nvPr/>
        </p:nvCxnSpPr>
        <p:spPr>
          <a:xfrm>
            <a:off x="0" y="5791200"/>
            <a:ext cx="8915400" cy="1588"/>
          </a:xfrm>
          <a:prstGeom prst="line">
            <a:avLst/>
          </a:prstGeom>
          <a:ln w="381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52400" y="5902035"/>
            <a:ext cx="2590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Highly stable imaging systems with the HBT approach: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971800" y="5943600"/>
            <a:ext cx="6019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1400" dirty="0"/>
              <a:t>Phase shifting holography with HBT method- Opt. Letter 45 (2020) 212; Opt. Express 28 (2020) 8145</a:t>
            </a:r>
          </a:p>
          <a:p>
            <a:pPr marL="342900" indent="-342900">
              <a:buAutoNum type="arabicPeriod"/>
            </a:pPr>
            <a:r>
              <a:rPr lang="en-US" sz="1400" dirty="0"/>
              <a:t>HBT with polarized light: Opt. Express 26 (2018) 10801</a:t>
            </a:r>
          </a:p>
          <a:p>
            <a:pPr marL="342900" indent="-342900">
              <a:buAutoNum type="arabicPeriod"/>
            </a:pPr>
            <a:r>
              <a:rPr lang="en-US" sz="1400" dirty="0"/>
              <a:t>Opt. Laser in Eng. 148 (2022) 106771</a:t>
            </a:r>
          </a:p>
        </p:txBody>
      </p:sp>
    </p:spTree>
    <p:extLst>
      <p:ext uri="{BB962C8B-B14F-4D97-AF65-F5344CB8AC3E}">
        <p14:creationId xmlns:p14="http://schemas.microsoft.com/office/powerpoint/2010/main" val="3506710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92B7338-A383-73D8-C984-17870F2D78A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320" b="14320"/>
          <a:stretch/>
        </p:blipFill>
        <p:spPr>
          <a:xfrm>
            <a:off x="0" y="1676400"/>
            <a:ext cx="9144000" cy="391913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5010634-A76B-0964-05B0-D9D8A7C5BDA4}"/>
              </a:ext>
            </a:extLst>
          </p:cNvPr>
          <p:cNvSpPr txBox="1"/>
          <p:nvPr/>
        </p:nvSpPr>
        <p:spPr>
          <a:xfrm>
            <a:off x="1143000" y="-10274"/>
            <a:ext cx="7848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Comic Sans MS" pitchFamily="66" charset="0"/>
              </a:rPr>
              <a:t>Higher order correlations:</a:t>
            </a:r>
          </a:p>
        </p:txBody>
      </p:sp>
    </p:spTree>
    <p:extLst>
      <p:ext uri="{BB962C8B-B14F-4D97-AF65-F5344CB8AC3E}">
        <p14:creationId xmlns:p14="http://schemas.microsoft.com/office/powerpoint/2010/main" val="14465678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RAKESH\Desktop\Fig1_changed.tif"/>
          <p:cNvPicPr>
            <a:picLocks noChangeAspect="1" noChangeArrowheads="1"/>
          </p:cNvPicPr>
          <p:nvPr/>
        </p:nvPicPr>
        <p:blipFill>
          <a:blip r:embed="rId2" cstate="print"/>
          <a:srcRect b="71429"/>
          <a:stretch>
            <a:fillRect/>
          </a:stretch>
        </p:blipFill>
        <p:spPr bwMode="auto">
          <a:xfrm>
            <a:off x="304800" y="838200"/>
            <a:ext cx="8305800" cy="1371600"/>
          </a:xfrm>
          <a:prstGeom prst="rect">
            <a:avLst/>
          </a:prstGeom>
          <a:noFill/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1134269" y="279113"/>
            <a:ext cx="60198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kumimoji="0" lang="en-US" altLang="ja-JP" sz="3200" b="1" dirty="0">
                <a:solidFill>
                  <a:srgbClr val="002060"/>
                </a:solidFill>
                <a:latin typeface="Agency FB" panose="020B0503020202020204" pitchFamily="34" charset="0"/>
                <a:cs typeface="Aharoni" pitchFamily="2" charset="-79"/>
              </a:rPr>
              <a:t>HBT for 3D Holography</a:t>
            </a:r>
            <a:endParaRPr kumimoji="0" lang="en-IN" altLang="ja-JP" sz="3200" b="1" dirty="0">
              <a:solidFill>
                <a:srgbClr val="002060"/>
              </a:solidFill>
              <a:latin typeface="Agency FB" panose="020B0503020202020204" pitchFamily="34" charset="0"/>
              <a:ea typeface="Batang" pitchFamily="18" charset="-127"/>
              <a:cs typeface="Aharoni" pitchFamily="2" charset="-79"/>
            </a:endParaRPr>
          </a:p>
        </p:txBody>
      </p:sp>
      <p:graphicFrame>
        <p:nvGraphicFramePr>
          <p:cNvPr id="4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22550645"/>
              </p:ext>
            </p:extLst>
          </p:nvPr>
        </p:nvGraphicFramePr>
        <p:xfrm>
          <a:off x="76200" y="5715000"/>
          <a:ext cx="8526463" cy="461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4216320" imgH="228600" progId="Equation.DSMT4">
                  <p:embed/>
                </p:oleObj>
              </mc:Choice>
              <mc:Fallback>
                <p:oleObj name="Equation" r:id="rId3" imgW="4216320" imgH="228600" progId="Equation.DSMT4">
                  <p:embed/>
                  <p:pic>
                    <p:nvPicPr>
                      <p:cNvPr id="4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" y="5715000"/>
                        <a:ext cx="8526463" cy="461962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5" name="Group 106"/>
          <p:cNvGrpSpPr>
            <a:grpSpLocks/>
          </p:cNvGrpSpPr>
          <p:nvPr/>
        </p:nvGrpSpPr>
        <p:grpSpPr bwMode="auto">
          <a:xfrm>
            <a:off x="762000" y="2209800"/>
            <a:ext cx="7620000" cy="2742565"/>
            <a:chOff x="420" y="385"/>
            <a:chExt cx="4800" cy="2468"/>
          </a:xfrm>
        </p:grpSpPr>
        <p:sp>
          <p:nvSpPr>
            <p:cNvPr id="6" name="AutoShape 23"/>
            <p:cNvSpPr>
              <a:spLocks noChangeAspect="1" noChangeArrowheads="1"/>
            </p:cNvSpPr>
            <p:nvPr/>
          </p:nvSpPr>
          <p:spPr bwMode="auto">
            <a:xfrm rot="-1640976">
              <a:off x="3036" y="1028"/>
              <a:ext cx="1405" cy="1150"/>
            </a:xfrm>
            <a:prstGeom prst="parallelogram">
              <a:avLst>
                <a:gd name="adj" fmla="val 52676"/>
              </a:avLst>
            </a:prstGeom>
            <a:blipFill dpi="0" rotWithShape="1">
              <a:blip r:embed="rId5" cstate="print"/>
              <a:srcRect/>
              <a:stretch>
                <a:fillRect/>
              </a:stretch>
            </a:blip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" name="Oval 53" descr="r00"/>
            <p:cNvSpPr>
              <a:spLocks noChangeAspect="1" noChangeArrowheads="1"/>
            </p:cNvSpPr>
            <p:nvPr/>
          </p:nvSpPr>
          <p:spPr bwMode="auto">
            <a:xfrm>
              <a:off x="966" y="522"/>
              <a:ext cx="709" cy="1344"/>
            </a:xfrm>
            <a:prstGeom prst="ellipse">
              <a:avLst/>
            </a:prstGeom>
            <a:blipFill dpi="0" rotWithShape="1">
              <a:blip r:embed="rId6" cstate="print"/>
              <a:srcRect/>
              <a:stretch>
                <a:fillRect r="-89563"/>
              </a:stretch>
            </a:blip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" name="AutoShape 54"/>
            <p:cNvSpPr>
              <a:spLocks noChangeAspect="1" noChangeArrowheads="1"/>
            </p:cNvSpPr>
            <p:nvPr/>
          </p:nvSpPr>
          <p:spPr bwMode="auto">
            <a:xfrm rot="-866820">
              <a:off x="1098" y="1212"/>
              <a:ext cx="512" cy="479"/>
            </a:xfrm>
            <a:prstGeom prst="parallelogram">
              <a:avLst>
                <a:gd name="adj" fmla="val 32967"/>
              </a:avLst>
            </a:prstGeom>
            <a:blipFill dpi="0" rotWithShape="1">
              <a:blip r:embed="rId7" cstate="print">
                <a:lum contrast="40000"/>
              </a:blip>
              <a:srcRect/>
              <a:stretch>
                <a:fillRect/>
              </a:stretch>
            </a:blip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" name="Line 55"/>
            <p:cNvSpPr>
              <a:spLocks noChangeAspect="1" noChangeShapeType="1"/>
            </p:cNvSpPr>
            <p:nvPr/>
          </p:nvSpPr>
          <p:spPr bwMode="auto">
            <a:xfrm rot="120000">
              <a:off x="1362" y="1465"/>
              <a:ext cx="1159" cy="54"/>
            </a:xfrm>
            <a:prstGeom prst="line">
              <a:avLst/>
            </a:prstGeom>
            <a:noFill/>
            <a:ln w="19050">
              <a:solidFill>
                <a:srgbClr val="FF505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Oval 56"/>
            <p:cNvSpPr>
              <a:spLocks noChangeAspect="1" noChangeArrowheads="1"/>
            </p:cNvSpPr>
            <p:nvPr/>
          </p:nvSpPr>
          <p:spPr bwMode="auto">
            <a:xfrm>
              <a:off x="2234" y="932"/>
              <a:ext cx="633" cy="1134"/>
            </a:xfrm>
            <a:prstGeom prst="ellipse">
              <a:avLst/>
            </a:prstGeom>
            <a:gradFill rotWithShape="1">
              <a:gsLst>
                <a:gs pos="0">
                  <a:srgbClr val="CCCCFF"/>
                </a:gs>
                <a:gs pos="100000">
                  <a:srgbClr val="CCCCFF">
                    <a:gamma/>
                    <a:shade val="0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Line 57"/>
            <p:cNvSpPr>
              <a:spLocks noChangeAspect="1" noChangeShapeType="1"/>
            </p:cNvSpPr>
            <p:nvPr/>
          </p:nvSpPr>
          <p:spPr bwMode="auto">
            <a:xfrm rot="60000">
              <a:off x="2639" y="1542"/>
              <a:ext cx="1668" cy="105"/>
            </a:xfrm>
            <a:prstGeom prst="line">
              <a:avLst/>
            </a:prstGeom>
            <a:noFill/>
            <a:ln w="19050">
              <a:solidFill>
                <a:srgbClr val="FF505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 Box 58"/>
            <p:cNvSpPr txBox="1">
              <a:spLocks noChangeAspect="1" noChangeArrowheads="1"/>
            </p:cNvSpPr>
            <p:nvPr/>
          </p:nvSpPr>
          <p:spPr bwMode="auto">
            <a:xfrm>
              <a:off x="1722" y="1903"/>
              <a:ext cx="159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/>
              <a:r>
                <a:rPr lang="en-US" altLang="ja-JP" sz="1600">
                  <a:solidFill>
                    <a:schemeClr val="tx1"/>
                  </a:solidFill>
                  <a:latin typeface="Times New Roman" pitchFamily="18" charset="0"/>
                </a:rPr>
                <a:t>f</a:t>
              </a:r>
            </a:p>
          </p:txBody>
        </p:sp>
        <p:sp>
          <p:nvSpPr>
            <p:cNvPr id="13" name="Text Box 60"/>
            <p:cNvSpPr txBox="1">
              <a:spLocks noChangeAspect="1" noChangeArrowheads="1"/>
            </p:cNvSpPr>
            <p:nvPr/>
          </p:nvSpPr>
          <p:spPr bwMode="auto">
            <a:xfrm>
              <a:off x="3015" y="2011"/>
              <a:ext cx="159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/>
              <a:r>
                <a:rPr lang="en-US" altLang="ja-JP" sz="1600">
                  <a:solidFill>
                    <a:schemeClr val="tx1"/>
                  </a:solidFill>
                  <a:latin typeface="Times New Roman" pitchFamily="18" charset="0"/>
                </a:rPr>
                <a:t>f</a:t>
              </a:r>
            </a:p>
          </p:txBody>
        </p:sp>
        <p:sp>
          <p:nvSpPr>
            <p:cNvPr id="14" name="Line 61"/>
            <p:cNvSpPr>
              <a:spLocks noChangeAspect="1" noChangeShapeType="1"/>
            </p:cNvSpPr>
            <p:nvPr/>
          </p:nvSpPr>
          <p:spPr bwMode="auto">
            <a:xfrm>
              <a:off x="2608" y="2170"/>
              <a:ext cx="1159" cy="10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Line 62"/>
            <p:cNvSpPr>
              <a:spLocks noChangeAspect="1" noChangeShapeType="1"/>
            </p:cNvSpPr>
            <p:nvPr/>
          </p:nvSpPr>
          <p:spPr bwMode="auto">
            <a:xfrm>
              <a:off x="1284" y="2058"/>
              <a:ext cx="1159" cy="10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 Box 63"/>
            <p:cNvSpPr txBox="1">
              <a:spLocks noChangeAspect="1" noChangeArrowheads="1"/>
            </p:cNvSpPr>
            <p:nvPr/>
          </p:nvSpPr>
          <p:spPr bwMode="auto">
            <a:xfrm>
              <a:off x="3870" y="385"/>
              <a:ext cx="1104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altLang="ja-JP" sz="1600" dirty="0">
                  <a:solidFill>
                    <a:schemeClr val="tx1"/>
                  </a:solidFill>
                  <a:latin typeface="Times New Roman" pitchFamily="18" charset="0"/>
                </a:rPr>
                <a:t>Stationary region</a:t>
              </a:r>
            </a:p>
          </p:txBody>
        </p:sp>
        <p:sp>
          <p:nvSpPr>
            <p:cNvPr id="17" name="Text Box 64"/>
            <p:cNvSpPr txBox="1">
              <a:spLocks noChangeAspect="1" noChangeArrowheads="1"/>
            </p:cNvSpPr>
            <p:nvPr/>
          </p:nvSpPr>
          <p:spPr bwMode="auto">
            <a:xfrm>
              <a:off x="2484" y="667"/>
              <a:ext cx="194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/>
              <a:r>
                <a:rPr lang="en-US" altLang="ja-JP" sz="1600">
                  <a:solidFill>
                    <a:schemeClr val="tx1"/>
                  </a:solidFill>
                  <a:latin typeface="Times New Roman" pitchFamily="18" charset="0"/>
                </a:rPr>
                <a:t>L</a:t>
              </a:r>
            </a:p>
          </p:txBody>
        </p:sp>
        <p:sp>
          <p:nvSpPr>
            <p:cNvPr id="18" name="Text Box 71"/>
            <p:cNvSpPr txBox="1">
              <a:spLocks noChangeArrowheads="1"/>
            </p:cNvSpPr>
            <p:nvPr/>
          </p:nvSpPr>
          <p:spPr bwMode="auto">
            <a:xfrm>
              <a:off x="420" y="1770"/>
              <a:ext cx="672" cy="19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altLang="ja-JP" sz="1400" b="1">
                  <a:latin typeface="Times New Roman" pitchFamily="18" charset="0"/>
                </a:rPr>
                <a:t>Hologram</a:t>
              </a:r>
            </a:p>
          </p:txBody>
        </p:sp>
        <p:sp>
          <p:nvSpPr>
            <p:cNvPr id="19" name="Line 72"/>
            <p:cNvSpPr>
              <a:spLocks noChangeShapeType="1"/>
            </p:cNvSpPr>
            <p:nvPr/>
          </p:nvSpPr>
          <p:spPr bwMode="auto">
            <a:xfrm flipV="1">
              <a:off x="900" y="1626"/>
              <a:ext cx="240" cy="19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anchor="ctr"/>
            <a:lstStyle/>
            <a:p>
              <a:endParaRPr lang="en-US"/>
            </a:p>
          </p:txBody>
        </p:sp>
        <p:graphicFrame>
          <p:nvGraphicFramePr>
            <p:cNvPr id="20" name="Object 75"/>
            <p:cNvGraphicFramePr>
              <a:graphicFrameLocks noChangeAspect="1"/>
            </p:cNvGraphicFramePr>
            <p:nvPr/>
          </p:nvGraphicFramePr>
          <p:xfrm>
            <a:off x="3204" y="2600"/>
            <a:ext cx="584" cy="18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8" imgW="723600" imgH="228600" progId="Equation.DSMT4">
                    <p:embed/>
                  </p:oleObj>
                </mc:Choice>
                <mc:Fallback>
                  <p:oleObj name="Equation" r:id="rId8" imgW="723600" imgH="228600" progId="Equation.DSMT4">
                    <p:embed/>
                    <p:pic>
                      <p:nvPicPr>
                        <p:cNvPr id="20" name="Object 7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204" y="2600"/>
                          <a:ext cx="584" cy="18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1" name="Object 82"/>
            <p:cNvGraphicFramePr>
              <a:graphicFrameLocks noChangeAspect="1"/>
            </p:cNvGraphicFramePr>
            <p:nvPr/>
          </p:nvGraphicFramePr>
          <p:xfrm>
            <a:off x="4241" y="2668"/>
            <a:ext cx="595" cy="18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0" imgW="736560" imgH="228600" progId="Equation.DSMT4">
                    <p:embed/>
                  </p:oleObj>
                </mc:Choice>
                <mc:Fallback>
                  <p:oleObj name="Equation" r:id="rId10" imgW="736560" imgH="228600" progId="Equation.DSMT4">
                    <p:embed/>
                    <p:pic>
                      <p:nvPicPr>
                        <p:cNvPr id="21" name="Object 8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241" y="2668"/>
                          <a:ext cx="595" cy="18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2" name="Text Box 47"/>
            <p:cNvSpPr txBox="1">
              <a:spLocks noChangeAspect="1" noChangeArrowheads="1"/>
            </p:cNvSpPr>
            <p:nvPr/>
          </p:nvSpPr>
          <p:spPr bwMode="auto">
            <a:xfrm>
              <a:off x="3984" y="1234"/>
              <a:ext cx="180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/>
              <a:r>
                <a:rPr lang="en-US" altLang="ja-JP" sz="1600" b="1">
                  <a:solidFill>
                    <a:srgbClr val="FFFF00"/>
                  </a:solidFill>
                  <a:latin typeface="Times New Roman" pitchFamily="18" charset="0"/>
                </a:rPr>
                <a:t>x</a:t>
              </a:r>
            </a:p>
          </p:txBody>
        </p:sp>
        <p:sp>
          <p:nvSpPr>
            <p:cNvPr id="23" name="Text Box 48"/>
            <p:cNvSpPr txBox="1">
              <a:spLocks noChangeAspect="1" noChangeArrowheads="1"/>
            </p:cNvSpPr>
            <p:nvPr/>
          </p:nvSpPr>
          <p:spPr bwMode="auto">
            <a:xfrm>
              <a:off x="3540" y="969"/>
              <a:ext cx="180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/>
              <a:r>
                <a:rPr lang="en-US" altLang="ja-JP" sz="1600" b="1">
                  <a:solidFill>
                    <a:srgbClr val="FFFF00"/>
                  </a:solidFill>
                  <a:latin typeface="Times New Roman" pitchFamily="18" charset="0"/>
                </a:rPr>
                <a:t>y</a:t>
              </a:r>
            </a:p>
          </p:txBody>
        </p:sp>
        <p:sp>
          <p:nvSpPr>
            <p:cNvPr id="24" name="Line 69"/>
            <p:cNvSpPr>
              <a:spLocks noChangeShapeType="1"/>
            </p:cNvSpPr>
            <p:nvPr/>
          </p:nvSpPr>
          <p:spPr bwMode="auto">
            <a:xfrm>
              <a:off x="3750" y="1050"/>
              <a:ext cx="0" cy="1008"/>
            </a:xfrm>
            <a:prstGeom prst="line">
              <a:avLst/>
            </a:prstGeom>
            <a:noFill/>
            <a:ln w="9525">
              <a:solidFill>
                <a:srgbClr val="FFFF00"/>
              </a:solidFill>
              <a:round/>
              <a:headEnd type="triangle" w="med" len="med"/>
              <a:tailEnd/>
            </a:ln>
            <a:effectLst/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25" name="Line 70"/>
            <p:cNvSpPr>
              <a:spLocks noChangeShapeType="1"/>
            </p:cNvSpPr>
            <p:nvPr/>
          </p:nvSpPr>
          <p:spPr bwMode="auto">
            <a:xfrm flipV="1">
              <a:off x="3403" y="1435"/>
              <a:ext cx="642" cy="384"/>
            </a:xfrm>
            <a:prstGeom prst="line">
              <a:avLst/>
            </a:prstGeom>
            <a:noFill/>
            <a:ln w="9525">
              <a:solidFill>
                <a:srgbClr val="FFFF00"/>
              </a:solidFill>
              <a:round/>
              <a:headEnd/>
              <a:tailEnd type="triangle" w="med" len="med"/>
            </a:ln>
            <a:effectLst/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26" name="Text Box 76"/>
            <p:cNvSpPr txBox="1">
              <a:spLocks noChangeAspect="1" noChangeArrowheads="1"/>
            </p:cNvSpPr>
            <p:nvPr/>
          </p:nvSpPr>
          <p:spPr bwMode="auto">
            <a:xfrm>
              <a:off x="3946" y="1607"/>
              <a:ext cx="173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/>
              <a:r>
                <a:rPr lang="en-US" altLang="ja-JP" sz="1600" b="1">
                  <a:solidFill>
                    <a:srgbClr val="FFFF00"/>
                  </a:solidFill>
                  <a:latin typeface="Times New Roman" pitchFamily="18" charset="0"/>
                </a:rPr>
                <a:t>z</a:t>
              </a:r>
            </a:p>
          </p:txBody>
        </p:sp>
        <p:sp>
          <p:nvSpPr>
            <p:cNvPr id="27" name="AutoShape 83"/>
            <p:cNvSpPr>
              <a:spLocks noChangeAspect="1" noChangeArrowheads="1"/>
            </p:cNvSpPr>
            <p:nvPr/>
          </p:nvSpPr>
          <p:spPr bwMode="auto">
            <a:xfrm rot="-1640976">
              <a:off x="3815" y="1140"/>
              <a:ext cx="1405" cy="1150"/>
            </a:xfrm>
            <a:prstGeom prst="parallelogram">
              <a:avLst>
                <a:gd name="adj" fmla="val 52676"/>
              </a:avLst>
            </a:prstGeom>
            <a:blipFill dpi="0" rotWithShape="1">
              <a:blip r:embed="rId5" cstate="print"/>
              <a:srcRect/>
              <a:stretch>
                <a:fillRect/>
              </a:stretch>
            </a:blip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" name="Line 84"/>
            <p:cNvSpPr>
              <a:spLocks noChangeAspect="1" noChangeShapeType="1"/>
            </p:cNvSpPr>
            <p:nvPr/>
          </p:nvSpPr>
          <p:spPr bwMode="auto">
            <a:xfrm rot="120000">
              <a:off x="4548" y="1710"/>
              <a:ext cx="582" cy="27"/>
            </a:xfrm>
            <a:prstGeom prst="line">
              <a:avLst/>
            </a:prstGeom>
            <a:noFill/>
            <a:ln w="19050">
              <a:solidFill>
                <a:srgbClr val="FF505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grpSp>
          <p:nvGrpSpPr>
            <p:cNvPr id="29" name="Group 85"/>
            <p:cNvGrpSpPr>
              <a:grpSpLocks/>
            </p:cNvGrpSpPr>
            <p:nvPr/>
          </p:nvGrpSpPr>
          <p:grpSpPr bwMode="auto">
            <a:xfrm>
              <a:off x="1692" y="1212"/>
              <a:ext cx="492" cy="576"/>
              <a:chOff x="1536" y="936"/>
              <a:chExt cx="492" cy="576"/>
            </a:xfrm>
          </p:grpSpPr>
          <p:sp>
            <p:nvSpPr>
              <p:cNvPr id="37" name="Freeform 86"/>
              <p:cNvSpPr>
                <a:spLocks/>
              </p:cNvSpPr>
              <p:nvPr/>
            </p:nvSpPr>
            <p:spPr bwMode="auto">
              <a:xfrm rot="-322462">
                <a:off x="1772" y="936"/>
                <a:ext cx="166" cy="576"/>
              </a:xfrm>
              <a:custGeom>
                <a:avLst/>
                <a:gdLst/>
                <a:ahLst/>
                <a:cxnLst>
                  <a:cxn ang="0">
                    <a:pos x="56" y="0"/>
                  </a:cxn>
                  <a:cxn ang="0">
                    <a:pos x="104" y="96"/>
                  </a:cxn>
                  <a:cxn ang="0">
                    <a:pos x="104" y="156"/>
                  </a:cxn>
                  <a:cxn ang="0">
                    <a:pos x="156" y="208"/>
                  </a:cxn>
                  <a:cxn ang="0">
                    <a:pos x="78" y="266"/>
                  </a:cxn>
                  <a:cxn ang="0">
                    <a:pos x="162" y="337"/>
                  </a:cxn>
                  <a:cxn ang="0">
                    <a:pos x="104" y="384"/>
                  </a:cxn>
                  <a:cxn ang="0">
                    <a:pos x="136" y="467"/>
                  </a:cxn>
                  <a:cxn ang="0">
                    <a:pos x="78" y="492"/>
                  </a:cxn>
                  <a:cxn ang="0">
                    <a:pos x="91" y="544"/>
                  </a:cxn>
                  <a:cxn ang="0">
                    <a:pos x="33" y="609"/>
                  </a:cxn>
                  <a:cxn ang="0">
                    <a:pos x="0" y="674"/>
                  </a:cxn>
                </a:cxnLst>
                <a:rect l="0" t="0" r="r" b="b"/>
                <a:pathLst>
                  <a:path w="166" h="674">
                    <a:moveTo>
                      <a:pt x="56" y="0"/>
                    </a:moveTo>
                    <a:cubicBezTo>
                      <a:pt x="80" y="32"/>
                      <a:pt x="96" y="70"/>
                      <a:pt x="104" y="96"/>
                    </a:cubicBezTo>
                    <a:cubicBezTo>
                      <a:pt x="112" y="122"/>
                      <a:pt x="95" y="137"/>
                      <a:pt x="104" y="156"/>
                    </a:cubicBezTo>
                    <a:cubicBezTo>
                      <a:pt x="113" y="175"/>
                      <a:pt x="160" y="190"/>
                      <a:pt x="156" y="208"/>
                    </a:cubicBezTo>
                    <a:cubicBezTo>
                      <a:pt x="152" y="226"/>
                      <a:pt x="77" y="245"/>
                      <a:pt x="78" y="266"/>
                    </a:cubicBezTo>
                    <a:cubicBezTo>
                      <a:pt x="79" y="287"/>
                      <a:pt x="158" y="317"/>
                      <a:pt x="162" y="337"/>
                    </a:cubicBezTo>
                    <a:cubicBezTo>
                      <a:pt x="166" y="357"/>
                      <a:pt x="108" y="362"/>
                      <a:pt x="104" y="384"/>
                    </a:cubicBezTo>
                    <a:cubicBezTo>
                      <a:pt x="100" y="406"/>
                      <a:pt x="140" y="449"/>
                      <a:pt x="136" y="467"/>
                    </a:cubicBezTo>
                    <a:cubicBezTo>
                      <a:pt x="132" y="485"/>
                      <a:pt x="85" y="479"/>
                      <a:pt x="78" y="492"/>
                    </a:cubicBezTo>
                    <a:cubicBezTo>
                      <a:pt x="71" y="505"/>
                      <a:pt x="98" y="524"/>
                      <a:pt x="91" y="544"/>
                    </a:cubicBezTo>
                    <a:cubicBezTo>
                      <a:pt x="84" y="564"/>
                      <a:pt x="48" y="587"/>
                      <a:pt x="33" y="609"/>
                    </a:cubicBezTo>
                    <a:cubicBezTo>
                      <a:pt x="18" y="631"/>
                      <a:pt x="7" y="661"/>
                      <a:pt x="0" y="674"/>
                    </a:cubicBezTo>
                  </a:path>
                </a:pathLst>
              </a:custGeom>
              <a:noFill/>
              <a:ln w="9525" cap="flat" cmpd="sng">
                <a:solidFill>
                  <a:srgbClr val="FF33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38" name="Freeform 87"/>
              <p:cNvSpPr>
                <a:spLocks noChangeAspect="1"/>
              </p:cNvSpPr>
              <p:nvPr/>
            </p:nvSpPr>
            <p:spPr bwMode="auto">
              <a:xfrm>
                <a:off x="1536" y="1008"/>
                <a:ext cx="115" cy="468"/>
              </a:xfrm>
              <a:custGeom>
                <a:avLst/>
                <a:gdLst/>
                <a:ahLst/>
                <a:cxnLst>
                  <a:cxn ang="0">
                    <a:pos x="56" y="0"/>
                  </a:cxn>
                  <a:cxn ang="0">
                    <a:pos x="104" y="96"/>
                  </a:cxn>
                  <a:cxn ang="0">
                    <a:pos x="104" y="156"/>
                  </a:cxn>
                  <a:cxn ang="0">
                    <a:pos x="156" y="208"/>
                  </a:cxn>
                  <a:cxn ang="0">
                    <a:pos x="78" y="266"/>
                  </a:cxn>
                  <a:cxn ang="0">
                    <a:pos x="162" y="337"/>
                  </a:cxn>
                  <a:cxn ang="0">
                    <a:pos x="104" y="384"/>
                  </a:cxn>
                  <a:cxn ang="0">
                    <a:pos x="136" y="467"/>
                  </a:cxn>
                  <a:cxn ang="0">
                    <a:pos x="78" y="492"/>
                  </a:cxn>
                  <a:cxn ang="0">
                    <a:pos x="91" y="544"/>
                  </a:cxn>
                  <a:cxn ang="0">
                    <a:pos x="33" y="609"/>
                  </a:cxn>
                  <a:cxn ang="0">
                    <a:pos x="0" y="674"/>
                  </a:cxn>
                </a:cxnLst>
                <a:rect l="0" t="0" r="r" b="b"/>
                <a:pathLst>
                  <a:path w="166" h="674">
                    <a:moveTo>
                      <a:pt x="56" y="0"/>
                    </a:moveTo>
                    <a:cubicBezTo>
                      <a:pt x="80" y="32"/>
                      <a:pt x="96" y="70"/>
                      <a:pt x="104" y="96"/>
                    </a:cubicBezTo>
                    <a:cubicBezTo>
                      <a:pt x="112" y="122"/>
                      <a:pt x="95" y="137"/>
                      <a:pt x="104" y="156"/>
                    </a:cubicBezTo>
                    <a:cubicBezTo>
                      <a:pt x="113" y="175"/>
                      <a:pt x="160" y="190"/>
                      <a:pt x="156" y="208"/>
                    </a:cubicBezTo>
                    <a:cubicBezTo>
                      <a:pt x="152" y="226"/>
                      <a:pt x="77" y="245"/>
                      <a:pt x="78" y="266"/>
                    </a:cubicBezTo>
                    <a:cubicBezTo>
                      <a:pt x="79" y="287"/>
                      <a:pt x="158" y="317"/>
                      <a:pt x="162" y="337"/>
                    </a:cubicBezTo>
                    <a:cubicBezTo>
                      <a:pt x="166" y="357"/>
                      <a:pt x="108" y="362"/>
                      <a:pt x="104" y="384"/>
                    </a:cubicBezTo>
                    <a:cubicBezTo>
                      <a:pt x="100" y="406"/>
                      <a:pt x="140" y="449"/>
                      <a:pt x="136" y="467"/>
                    </a:cubicBezTo>
                    <a:cubicBezTo>
                      <a:pt x="132" y="485"/>
                      <a:pt x="85" y="479"/>
                      <a:pt x="78" y="492"/>
                    </a:cubicBezTo>
                    <a:cubicBezTo>
                      <a:pt x="71" y="505"/>
                      <a:pt x="98" y="524"/>
                      <a:pt x="91" y="544"/>
                    </a:cubicBezTo>
                    <a:cubicBezTo>
                      <a:pt x="84" y="564"/>
                      <a:pt x="48" y="587"/>
                      <a:pt x="33" y="609"/>
                    </a:cubicBezTo>
                    <a:cubicBezTo>
                      <a:pt x="18" y="631"/>
                      <a:pt x="7" y="661"/>
                      <a:pt x="0" y="674"/>
                    </a:cubicBezTo>
                  </a:path>
                </a:pathLst>
              </a:custGeom>
              <a:noFill/>
              <a:ln w="9525" cap="flat" cmpd="sng">
                <a:solidFill>
                  <a:srgbClr val="FF33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39" name="Line 88"/>
              <p:cNvSpPr>
                <a:spLocks noChangeShapeType="1"/>
              </p:cNvSpPr>
              <p:nvPr/>
            </p:nvSpPr>
            <p:spPr bwMode="auto">
              <a:xfrm rot="180000" flipV="1">
                <a:off x="1902" y="1056"/>
                <a:ext cx="126" cy="60"/>
              </a:xfrm>
              <a:prstGeom prst="line">
                <a:avLst/>
              </a:prstGeom>
              <a:noFill/>
              <a:ln w="9525">
                <a:solidFill>
                  <a:srgbClr val="FF3300"/>
                </a:solidFill>
                <a:round/>
                <a:headEnd/>
                <a:tailEnd type="triangle" w="med" len="med"/>
              </a:ln>
              <a:effectLst/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40" name="Line 89"/>
              <p:cNvSpPr>
                <a:spLocks noChangeShapeType="1"/>
              </p:cNvSpPr>
              <p:nvPr/>
            </p:nvSpPr>
            <p:spPr bwMode="auto">
              <a:xfrm>
                <a:off x="1878" y="1392"/>
                <a:ext cx="144" cy="48"/>
              </a:xfrm>
              <a:prstGeom prst="line">
                <a:avLst/>
              </a:prstGeom>
              <a:noFill/>
              <a:ln w="9525">
                <a:solidFill>
                  <a:srgbClr val="FF3300"/>
                </a:solidFill>
                <a:round/>
                <a:headEnd/>
                <a:tailEnd type="triangle" w="med" len="med"/>
              </a:ln>
              <a:effectLst/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41" name="Line 90"/>
              <p:cNvSpPr>
                <a:spLocks noChangeShapeType="1"/>
              </p:cNvSpPr>
              <p:nvPr/>
            </p:nvSpPr>
            <p:spPr bwMode="auto">
              <a:xfrm rot="180000" flipV="1">
                <a:off x="1656" y="1092"/>
                <a:ext cx="126" cy="60"/>
              </a:xfrm>
              <a:prstGeom prst="line">
                <a:avLst/>
              </a:prstGeom>
              <a:noFill/>
              <a:ln w="9525">
                <a:solidFill>
                  <a:srgbClr val="FF3300"/>
                </a:solidFill>
                <a:round/>
                <a:headEnd/>
                <a:tailEnd type="triangle" w="med" len="med"/>
              </a:ln>
              <a:effectLst/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42" name="Line 91"/>
              <p:cNvSpPr>
                <a:spLocks noChangeShapeType="1"/>
              </p:cNvSpPr>
              <p:nvPr/>
            </p:nvSpPr>
            <p:spPr bwMode="auto">
              <a:xfrm>
                <a:off x="1632" y="1332"/>
                <a:ext cx="144" cy="48"/>
              </a:xfrm>
              <a:prstGeom prst="line">
                <a:avLst/>
              </a:prstGeom>
              <a:noFill/>
              <a:ln w="9525">
                <a:solidFill>
                  <a:srgbClr val="FF3300"/>
                </a:solidFill>
                <a:round/>
                <a:headEnd/>
                <a:tailEnd type="triangle" w="med" len="med"/>
              </a:ln>
              <a:effectLst/>
            </p:spPr>
            <p:txBody>
              <a:bodyPr anchor="ctr"/>
              <a:lstStyle/>
              <a:p>
                <a:endParaRPr lang="en-US"/>
              </a:p>
            </p:txBody>
          </p:sp>
        </p:grpSp>
        <p:grpSp>
          <p:nvGrpSpPr>
            <p:cNvPr id="30" name="Group 92"/>
            <p:cNvGrpSpPr>
              <a:grpSpLocks/>
            </p:cNvGrpSpPr>
            <p:nvPr/>
          </p:nvGrpSpPr>
          <p:grpSpPr bwMode="auto">
            <a:xfrm>
              <a:off x="2898" y="1026"/>
              <a:ext cx="408" cy="1056"/>
              <a:chOff x="2628" y="768"/>
              <a:chExt cx="408" cy="1056"/>
            </a:xfrm>
          </p:grpSpPr>
          <p:sp>
            <p:nvSpPr>
              <p:cNvPr id="31" name="Freeform 93"/>
              <p:cNvSpPr>
                <a:spLocks/>
              </p:cNvSpPr>
              <p:nvPr/>
            </p:nvSpPr>
            <p:spPr bwMode="auto">
              <a:xfrm>
                <a:off x="2832" y="768"/>
                <a:ext cx="96" cy="1056"/>
              </a:xfrm>
              <a:custGeom>
                <a:avLst/>
                <a:gdLst/>
                <a:ahLst/>
                <a:cxnLst>
                  <a:cxn ang="0">
                    <a:pos x="56" y="0"/>
                  </a:cxn>
                  <a:cxn ang="0">
                    <a:pos x="104" y="96"/>
                  </a:cxn>
                  <a:cxn ang="0">
                    <a:pos x="104" y="156"/>
                  </a:cxn>
                  <a:cxn ang="0">
                    <a:pos x="156" y="208"/>
                  </a:cxn>
                  <a:cxn ang="0">
                    <a:pos x="78" y="266"/>
                  </a:cxn>
                  <a:cxn ang="0">
                    <a:pos x="162" y="337"/>
                  </a:cxn>
                  <a:cxn ang="0">
                    <a:pos x="104" y="384"/>
                  </a:cxn>
                  <a:cxn ang="0">
                    <a:pos x="136" y="467"/>
                  </a:cxn>
                  <a:cxn ang="0">
                    <a:pos x="78" y="492"/>
                  </a:cxn>
                  <a:cxn ang="0">
                    <a:pos x="91" y="544"/>
                  </a:cxn>
                  <a:cxn ang="0">
                    <a:pos x="33" y="609"/>
                  </a:cxn>
                  <a:cxn ang="0">
                    <a:pos x="0" y="674"/>
                  </a:cxn>
                </a:cxnLst>
                <a:rect l="0" t="0" r="r" b="b"/>
                <a:pathLst>
                  <a:path w="166" h="674">
                    <a:moveTo>
                      <a:pt x="56" y="0"/>
                    </a:moveTo>
                    <a:cubicBezTo>
                      <a:pt x="80" y="32"/>
                      <a:pt x="96" y="70"/>
                      <a:pt x="104" y="96"/>
                    </a:cubicBezTo>
                    <a:cubicBezTo>
                      <a:pt x="112" y="122"/>
                      <a:pt x="95" y="137"/>
                      <a:pt x="104" y="156"/>
                    </a:cubicBezTo>
                    <a:cubicBezTo>
                      <a:pt x="113" y="175"/>
                      <a:pt x="160" y="190"/>
                      <a:pt x="156" y="208"/>
                    </a:cubicBezTo>
                    <a:cubicBezTo>
                      <a:pt x="152" y="226"/>
                      <a:pt x="77" y="245"/>
                      <a:pt x="78" y="266"/>
                    </a:cubicBezTo>
                    <a:cubicBezTo>
                      <a:pt x="79" y="287"/>
                      <a:pt x="158" y="317"/>
                      <a:pt x="162" y="337"/>
                    </a:cubicBezTo>
                    <a:cubicBezTo>
                      <a:pt x="166" y="357"/>
                      <a:pt x="108" y="362"/>
                      <a:pt x="104" y="384"/>
                    </a:cubicBezTo>
                    <a:cubicBezTo>
                      <a:pt x="100" y="406"/>
                      <a:pt x="140" y="449"/>
                      <a:pt x="136" y="467"/>
                    </a:cubicBezTo>
                    <a:cubicBezTo>
                      <a:pt x="132" y="485"/>
                      <a:pt x="85" y="479"/>
                      <a:pt x="78" y="492"/>
                    </a:cubicBezTo>
                    <a:cubicBezTo>
                      <a:pt x="71" y="505"/>
                      <a:pt x="98" y="524"/>
                      <a:pt x="91" y="544"/>
                    </a:cubicBezTo>
                    <a:cubicBezTo>
                      <a:pt x="84" y="564"/>
                      <a:pt x="48" y="587"/>
                      <a:pt x="33" y="609"/>
                    </a:cubicBezTo>
                    <a:cubicBezTo>
                      <a:pt x="18" y="631"/>
                      <a:pt x="7" y="661"/>
                      <a:pt x="0" y="674"/>
                    </a:cubicBezTo>
                  </a:path>
                </a:pathLst>
              </a:custGeom>
              <a:noFill/>
              <a:ln w="9525" cap="flat" cmpd="sng">
                <a:solidFill>
                  <a:srgbClr val="FF33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32" name="Line 94"/>
              <p:cNvSpPr>
                <a:spLocks noChangeShapeType="1"/>
              </p:cNvSpPr>
              <p:nvPr/>
            </p:nvSpPr>
            <p:spPr bwMode="auto">
              <a:xfrm rot="1440000" flipV="1">
                <a:off x="2910" y="990"/>
                <a:ext cx="126" cy="60"/>
              </a:xfrm>
              <a:prstGeom prst="line">
                <a:avLst/>
              </a:prstGeom>
              <a:noFill/>
              <a:ln w="9525">
                <a:solidFill>
                  <a:srgbClr val="FF3300"/>
                </a:solidFill>
                <a:round/>
                <a:headEnd/>
                <a:tailEnd type="triangle" w="med" len="med"/>
              </a:ln>
              <a:effectLst/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33" name="Line 95"/>
              <p:cNvSpPr>
                <a:spLocks noChangeShapeType="1"/>
              </p:cNvSpPr>
              <p:nvPr/>
            </p:nvSpPr>
            <p:spPr bwMode="auto">
              <a:xfrm rot="1440000" flipV="1">
                <a:off x="2874" y="1632"/>
                <a:ext cx="126" cy="60"/>
              </a:xfrm>
              <a:prstGeom prst="line">
                <a:avLst/>
              </a:prstGeom>
              <a:noFill/>
              <a:ln w="9525">
                <a:solidFill>
                  <a:srgbClr val="FF3300"/>
                </a:solidFill>
                <a:round/>
                <a:headEnd/>
                <a:tailEnd type="triangle" w="med" len="med"/>
              </a:ln>
              <a:effectLst/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34" name="Freeform 96"/>
              <p:cNvSpPr>
                <a:spLocks/>
              </p:cNvSpPr>
              <p:nvPr/>
            </p:nvSpPr>
            <p:spPr bwMode="auto">
              <a:xfrm>
                <a:off x="2628" y="768"/>
                <a:ext cx="96" cy="1056"/>
              </a:xfrm>
              <a:custGeom>
                <a:avLst/>
                <a:gdLst/>
                <a:ahLst/>
                <a:cxnLst>
                  <a:cxn ang="0">
                    <a:pos x="56" y="0"/>
                  </a:cxn>
                  <a:cxn ang="0">
                    <a:pos x="104" y="96"/>
                  </a:cxn>
                  <a:cxn ang="0">
                    <a:pos x="104" y="156"/>
                  </a:cxn>
                  <a:cxn ang="0">
                    <a:pos x="156" y="208"/>
                  </a:cxn>
                  <a:cxn ang="0">
                    <a:pos x="78" y="266"/>
                  </a:cxn>
                  <a:cxn ang="0">
                    <a:pos x="162" y="337"/>
                  </a:cxn>
                  <a:cxn ang="0">
                    <a:pos x="104" y="384"/>
                  </a:cxn>
                  <a:cxn ang="0">
                    <a:pos x="136" y="467"/>
                  </a:cxn>
                  <a:cxn ang="0">
                    <a:pos x="78" y="492"/>
                  </a:cxn>
                  <a:cxn ang="0">
                    <a:pos x="91" y="544"/>
                  </a:cxn>
                  <a:cxn ang="0">
                    <a:pos x="33" y="609"/>
                  </a:cxn>
                  <a:cxn ang="0">
                    <a:pos x="0" y="674"/>
                  </a:cxn>
                </a:cxnLst>
                <a:rect l="0" t="0" r="r" b="b"/>
                <a:pathLst>
                  <a:path w="166" h="674">
                    <a:moveTo>
                      <a:pt x="56" y="0"/>
                    </a:moveTo>
                    <a:cubicBezTo>
                      <a:pt x="80" y="32"/>
                      <a:pt x="96" y="70"/>
                      <a:pt x="104" y="96"/>
                    </a:cubicBezTo>
                    <a:cubicBezTo>
                      <a:pt x="112" y="122"/>
                      <a:pt x="95" y="137"/>
                      <a:pt x="104" y="156"/>
                    </a:cubicBezTo>
                    <a:cubicBezTo>
                      <a:pt x="113" y="175"/>
                      <a:pt x="160" y="190"/>
                      <a:pt x="156" y="208"/>
                    </a:cubicBezTo>
                    <a:cubicBezTo>
                      <a:pt x="152" y="226"/>
                      <a:pt x="77" y="245"/>
                      <a:pt x="78" y="266"/>
                    </a:cubicBezTo>
                    <a:cubicBezTo>
                      <a:pt x="79" y="287"/>
                      <a:pt x="158" y="317"/>
                      <a:pt x="162" y="337"/>
                    </a:cubicBezTo>
                    <a:cubicBezTo>
                      <a:pt x="166" y="357"/>
                      <a:pt x="108" y="362"/>
                      <a:pt x="104" y="384"/>
                    </a:cubicBezTo>
                    <a:cubicBezTo>
                      <a:pt x="100" y="406"/>
                      <a:pt x="140" y="449"/>
                      <a:pt x="136" y="467"/>
                    </a:cubicBezTo>
                    <a:cubicBezTo>
                      <a:pt x="132" y="485"/>
                      <a:pt x="85" y="479"/>
                      <a:pt x="78" y="492"/>
                    </a:cubicBezTo>
                    <a:cubicBezTo>
                      <a:pt x="71" y="505"/>
                      <a:pt x="98" y="524"/>
                      <a:pt x="91" y="544"/>
                    </a:cubicBezTo>
                    <a:cubicBezTo>
                      <a:pt x="84" y="564"/>
                      <a:pt x="48" y="587"/>
                      <a:pt x="33" y="609"/>
                    </a:cubicBezTo>
                    <a:cubicBezTo>
                      <a:pt x="18" y="631"/>
                      <a:pt x="7" y="661"/>
                      <a:pt x="0" y="674"/>
                    </a:cubicBezTo>
                  </a:path>
                </a:pathLst>
              </a:custGeom>
              <a:noFill/>
              <a:ln w="9525" cap="flat" cmpd="sng">
                <a:solidFill>
                  <a:srgbClr val="FF33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35" name="Line 97"/>
              <p:cNvSpPr>
                <a:spLocks noChangeShapeType="1"/>
              </p:cNvSpPr>
              <p:nvPr/>
            </p:nvSpPr>
            <p:spPr bwMode="auto">
              <a:xfrm rot="1440000" flipV="1">
                <a:off x="2706" y="990"/>
                <a:ext cx="126" cy="60"/>
              </a:xfrm>
              <a:prstGeom prst="line">
                <a:avLst/>
              </a:prstGeom>
              <a:noFill/>
              <a:ln w="9525">
                <a:solidFill>
                  <a:srgbClr val="FF3300"/>
                </a:solidFill>
                <a:round/>
                <a:headEnd/>
                <a:tailEnd type="triangle" w="med" len="med"/>
              </a:ln>
              <a:effectLst/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36" name="Line 98"/>
              <p:cNvSpPr>
                <a:spLocks noChangeShapeType="1"/>
              </p:cNvSpPr>
              <p:nvPr/>
            </p:nvSpPr>
            <p:spPr bwMode="auto">
              <a:xfrm rot="1440000" flipV="1">
                <a:off x="2670" y="1632"/>
                <a:ext cx="126" cy="60"/>
              </a:xfrm>
              <a:prstGeom prst="line">
                <a:avLst/>
              </a:prstGeom>
              <a:noFill/>
              <a:ln w="9525">
                <a:solidFill>
                  <a:srgbClr val="FF3300"/>
                </a:solidFill>
                <a:round/>
                <a:headEnd/>
                <a:tailEnd type="triangle" w="med" len="med"/>
              </a:ln>
              <a:effectLst/>
            </p:spPr>
            <p:txBody>
              <a:bodyPr anchor="ctr"/>
              <a:lstStyle/>
              <a:p>
                <a:endParaRPr lang="en-US"/>
              </a:p>
            </p:txBody>
          </p:sp>
        </p:grpSp>
      </p:grpSp>
      <p:grpSp>
        <p:nvGrpSpPr>
          <p:cNvPr id="43" name="Group 107"/>
          <p:cNvGrpSpPr>
            <a:grpSpLocks/>
          </p:cNvGrpSpPr>
          <p:nvPr/>
        </p:nvGrpSpPr>
        <p:grpSpPr bwMode="auto">
          <a:xfrm>
            <a:off x="636587" y="3871912"/>
            <a:ext cx="2667000" cy="1371600"/>
            <a:chOff x="300" y="1770"/>
            <a:chExt cx="1680" cy="864"/>
          </a:xfrm>
        </p:grpSpPr>
        <p:sp>
          <p:nvSpPr>
            <p:cNvPr id="44" name="Text Box 100"/>
            <p:cNvSpPr txBox="1">
              <a:spLocks noChangeArrowheads="1"/>
            </p:cNvSpPr>
            <p:nvPr/>
          </p:nvSpPr>
          <p:spPr bwMode="auto">
            <a:xfrm>
              <a:off x="300" y="2268"/>
              <a:ext cx="1680" cy="366"/>
            </a:xfrm>
            <a:prstGeom prst="rect">
              <a:avLst/>
            </a:prstGeom>
            <a:solidFill>
              <a:srgbClr val="FFFF99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altLang="ja-JP" sz="1600" b="1" dirty="0"/>
                <a:t>Pseudo thermal light frozen in time</a:t>
              </a:r>
            </a:p>
          </p:txBody>
        </p:sp>
        <p:sp>
          <p:nvSpPr>
            <p:cNvPr id="45" name="Line 101"/>
            <p:cNvSpPr>
              <a:spLocks noChangeShapeType="1"/>
            </p:cNvSpPr>
            <p:nvPr/>
          </p:nvSpPr>
          <p:spPr bwMode="auto">
            <a:xfrm flipV="1">
              <a:off x="1428" y="1770"/>
              <a:ext cx="336" cy="48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anchor="ctr"/>
            <a:lstStyle/>
            <a:p>
              <a:endParaRPr lang="en-US"/>
            </a:p>
          </p:txBody>
        </p:sp>
      </p:grpSp>
      <p:grpSp>
        <p:nvGrpSpPr>
          <p:cNvPr id="46" name="Group 108"/>
          <p:cNvGrpSpPr>
            <a:grpSpLocks/>
          </p:cNvGrpSpPr>
          <p:nvPr/>
        </p:nvGrpSpPr>
        <p:grpSpPr bwMode="auto">
          <a:xfrm>
            <a:off x="5399087" y="4876800"/>
            <a:ext cx="2486025" cy="869950"/>
            <a:chOff x="3300" y="2682"/>
            <a:chExt cx="1566" cy="548"/>
          </a:xfrm>
        </p:grpSpPr>
        <p:sp>
          <p:nvSpPr>
            <p:cNvPr id="47" name="Line 102"/>
            <p:cNvSpPr>
              <a:spLocks noChangeShapeType="1"/>
            </p:cNvSpPr>
            <p:nvPr/>
          </p:nvSpPr>
          <p:spPr bwMode="auto">
            <a:xfrm>
              <a:off x="3492" y="2682"/>
              <a:ext cx="384" cy="33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triangle" w="med" len="med"/>
              <a:tailEnd/>
            </a:ln>
            <a:effectLst/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48" name="Line 103"/>
            <p:cNvSpPr>
              <a:spLocks noChangeShapeType="1"/>
            </p:cNvSpPr>
            <p:nvPr/>
          </p:nvSpPr>
          <p:spPr bwMode="auto">
            <a:xfrm flipH="1">
              <a:off x="4158" y="2682"/>
              <a:ext cx="288" cy="33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triangle" w="med" len="med"/>
              <a:tailEnd/>
            </a:ln>
            <a:effectLst/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49" name="Text Box 104"/>
            <p:cNvSpPr txBox="1">
              <a:spLocks noChangeArrowheads="1"/>
            </p:cNvSpPr>
            <p:nvPr/>
          </p:nvSpPr>
          <p:spPr bwMode="auto">
            <a:xfrm>
              <a:off x="3300" y="3018"/>
              <a:ext cx="1566" cy="212"/>
            </a:xfrm>
            <a:prstGeom prst="rect">
              <a:avLst/>
            </a:prstGeom>
            <a:solidFill>
              <a:srgbClr val="FFFF99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ja-JP" sz="1600" b="1" dirty="0"/>
                <a:t>Instantaneous intensity</a:t>
              </a:r>
            </a:p>
          </p:txBody>
        </p:sp>
      </p:grpSp>
      <p:sp>
        <p:nvSpPr>
          <p:cNvPr id="50" name="TextBox 49">
            <a:extLst>
              <a:ext uri="{FF2B5EF4-FFF2-40B4-BE49-F238E27FC236}">
                <a16:creationId xmlns:a16="http://schemas.microsoft.com/office/drawing/2014/main" id="{BA4CBD9F-97AB-50F6-CF3E-299E38D11B5B}"/>
              </a:ext>
            </a:extLst>
          </p:cNvPr>
          <p:cNvSpPr txBox="1"/>
          <p:nvPr/>
        </p:nvSpPr>
        <p:spPr>
          <a:xfrm>
            <a:off x="0" y="6258476"/>
            <a:ext cx="9220200" cy="338532"/>
          </a:xfrm>
          <a:prstGeom prst="rect">
            <a:avLst/>
          </a:prstGeom>
          <a:noFill/>
        </p:spPr>
        <p:txBody>
          <a:bodyPr wrap="square" lIns="91418" tIns="45709" rIns="91418" bIns="45709" rtlCol="0">
            <a:spAutoFit/>
          </a:bodyPr>
          <a:lstStyle/>
          <a:p>
            <a:r>
              <a:rPr lang="en-US" sz="1600" dirty="0">
                <a:solidFill>
                  <a:srgbClr val="7030A0"/>
                </a:solidFill>
              </a:rPr>
              <a:t>D. N. Naik, et al , Opt. Express 19 (2011) 1408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21"/>
          <p:cNvGrpSpPr>
            <a:grpSpLocks/>
          </p:cNvGrpSpPr>
          <p:nvPr/>
        </p:nvGrpSpPr>
        <p:grpSpPr bwMode="auto">
          <a:xfrm>
            <a:off x="7239000" y="4922837"/>
            <a:ext cx="1462088" cy="1462088"/>
            <a:chOff x="303" y="2813"/>
            <a:chExt cx="921" cy="921"/>
          </a:xfrm>
        </p:grpSpPr>
        <p:pic>
          <p:nvPicPr>
            <p:cNvPr id="3" name="Picture 120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03" y="2813"/>
              <a:ext cx="921" cy="9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4" name="Freeform 3" descr="speckle"/>
            <p:cNvSpPr>
              <a:spLocks/>
            </p:cNvSpPr>
            <p:nvPr/>
          </p:nvSpPr>
          <p:spPr bwMode="auto">
            <a:xfrm>
              <a:off x="657" y="2896"/>
              <a:ext cx="497" cy="525"/>
            </a:xfrm>
            <a:custGeom>
              <a:avLst/>
              <a:gdLst/>
              <a:ahLst/>
              <a:cxnLst>
                <a:cxn ang="0">
                  <a:pos x="31" y="0"/>
                </a:cxn>
                <a:cxn ang="0">
                  <a:pos x="0" y="343"/>
                </a:cxn>
                <a:cxn ang="0">
                  <a:pos x="465" y="525"/>
                </a:cxn>
                <a:cxn ang="0">
                  <a:pos x="497" y="143"/>
                </a:cxn>
                <a:cxn ang="0">
                  <a:pos x="31" y="0"/>
                </a:cxn>
              </a:cxnLst>
              <a:rect l="0" t="0" r="r" b="b"/>
              <a:pathLst>
                <a:path w="497" h="525">
                  <a:moveTo>
                    <a:pt x="31" y="0"/>
                  </a:moveTo>
                  <a:lnTo>
                    <a:pt x="0" y="343"/>
                  </a:lnTo>
                  <a:lnTo>
                    <a:pt x="465" y="525"/>
                  </a:lnTo>
                  <a:lnTo>
                    <a:pt x="497" y="143"/>
                  </a:lnTo>
                  <a:lnTo>
                    <a:pt x="31" y="0"/>
                  </a:lnTo>
                  <a:close/>
                </a:path>
              </a:pathLst>
            </a:custGeom>
            <a:blipFill dpi="0" rotWithShape="1">
              <a:blip r:embed="rId3" cstate="print"/>
              <a:srcRect/>
              <a:stretch>
                <a:fillRect r="-6298"/>
              </a:stretch>
            </a:blip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endParaRPr lang="en-US"/>
            </a:p>
          </p:txBody>
        </p:sp>
      </p:grpSp>
      <p:grpSp>
        <p:nvGrpSpPr>
          <p:cNvPr id="5" name="Group 95"/>
          <p:cNvGrpSpPr>
            <a:grpSpLocks/>
          </p:cNvGrpSpPr>
          <p:nvPr/>
        </p:nvGrpSpPr>
        <p:grpSpPr bwMode="auto">
          <a:xfrm>
            <a:off x="6553200" y="1112837"/>
            <a:ext cx="2309813" cy="822325"/>
            <a:chOff x="379" y="1258"/>
            <a:chExt cx="1455" cy="518"/>
          </a:xfrm>
        </p:grpSpPr>
        <p:sp>
          <p:nvSpPr>
            <p:cNvPr id="6" name="Text Box 13"/>
            <p:cNvSpPr txBox="1">
              <a:spLocks noChangeArrowheads="1"/>
            </p:cNvSpPr>
            <p:nvPr/>
          </p:nvSpPr>
          <p:spPr bwMode="auto">
            <a:xfrm>
              <a:off x="379" y="1262"/>
              <a:ext cx="1455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/>
              <a:r>
                <a:rPr lang="en-US" altLang="ja-JP" sz="1400" b="1">
                  <a:solidFill>
                    <a:schemeClr val="tx1"/>
                  </a:solidFill>
                  <a:latin typeface="Times New Roman" pitchFamily="18" charset="0"/>
                </a:rPr>
                <a:t>CCD (BITRAN BU-42L-14)</a:t>
              </a:r>
            </a:p>
          </p:txBody>
        </p:sp>
        <p:sp>
          <p:nvSpPr>
            <p:cNvPr id="7" name="AutoShape 14"/>
            <p:cNvSpPr>
              <a:spLocks noChangeArrowheads="1"/>
            </p:cNvSpPr>
            <p:nvPr/>
          </p:nvSpPr>
          <p:spPr bwMode="auto">
            <a:xfrm>
              <a:off x="384" y="1258"/>
              <a:ext cx="1440" cy="518"/>
            </a:xfrm>
            <a:prstGeom prst="flowChartAlternateProcess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graphicFrame>
          <p:nvGraphicFramePr>
            <p:cNvPr id="8" name="Object 15"/>
            <p:cNvGraphicFramePr>
              <a:graphicFrameLocks noChangeAspect="1"/>
            </p:cNvGraphicFramePr>
            <p:nvPr/>
          </p:nvGraphicFramePr>
          <p:xfrm>
            <a:off x="432" y="1440"/>
            <a:ext cx="1177" cy="32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4" imgW="1549080" imgH="431640" progId="Equation.DSMT4">
                    <p:embed/>
                  </p:oleObj>
                </mc:Choice>
                <mc:Fallback>
                  <p:oleObj name="Equation" r:id="rId4" imgW="1549080" imgH="431640" progId="Equation.DSMT4">
                    <p:embed/>
                    <p:pic>
                      <p:nvPicPr>
                        <p:cNvPr id="8" name="Object 1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32" y="1440"/>
                          <a:ext cx="1177" cy="32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9" name="Picture 16" descr="j40_p40_4th_root_hologram_dz_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563" y="914400"/>
            <a:ext cx="1462087" cy="912812"/>
          </a:xfrm>
          <a:prstGeom prst="rect">
            <a:avLst/>
          </a:prstGeom>
          <a:solidFill>
            <a:schemeClr val="accent2"/>
          </a:solidFill>
          <a:ln w="28575">
            <a:solidFill>
              <a:srgbClr val="3399FF"/>
            </a:solidFill>
            <a:miter lim="800000"/>
            <a:headEnd/>
            <a:tailEnd/>
          </a:ln>
        </p:spPr>
      </p:pic>
      <p:cxnSp>
        <p:nvCxnSpPr>
          <p:cNvPr id="10" name="AutoShape 93"/>
          <p:cNvCxnSpPr>
            <a:cxnSpLocks noChangeShapeType="1"/>
            <a:stCxn id="66" idx="1"/>
          </p:cNvCxnSpPr>
          <p:nvPr/>
        </p:nvCxnSpPr>
        <p:spPr bwMode="auto">
          <a:xfrm>
            <a:off x="8691563" y="3019425"/>
            <a:ext cx="9525" cy="2635250"/>
          </a:xfrm>
          <a:prstGeom prst="bentConnector3">
            <a:avLst>
              <a:gd name="adj1" fmla="val 2483333"/>
            </a:avLst>
          </a:prstGeom>
          <a:noFill/>
          <a:ln w="38100">
            <a:solidFill>
              <a:schemeClr val="accent2"/>
            </a:solidFill>
            <a:miter lim="800000"/>
            <a:headEnd/>
            <a:tailEnd/>
          </a:ln>
          <a:effectLst/>
        </p:spPr>
      </p:cxnSp>
      <p:grpSp>
        <p:nvGrpSpPr>
          <p:cNvPr id="11" name="Group 96"/>
          <p:cNvGrpSpPr>
            <a:grpSpLocks/>
          </p:cNvGrpSpPr>
          <p:nvPr/>
        </p:nvGrpSpPr>
        <p:grpSpPr bwMode="auto">
          <a:xfrm>
            <a:off x="0" y="3932237"/>
            <a:ext cx="2324100" cy="827088"/>
            <a:chOff x="384" y="528"/>
            <a:chExt cx="1464" cy="521"/>
          </a:xfrm>
        </p:grpSpPr>
        <p:graphicFrame>
          <p:nvGraphicFramePr>
            <p:cNvPr id="12" name="Object 8"/>
            <p:cNvGraphicFramePr>
              <a:graphicFrameLocks noChangeAspect="1"/>
            </p:cNvGraphicFramePr>
            <p:nvPr/>
          </p:nvGraphicFramePr>
          <p:xfrm>
            <a:off x="432" y="720"/>
            <a:ext cx="1389" cy="32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7" imgW="1828800" imgH="431640" progId="Equation.DSMT4">
                    <p:embed/>
                  </p:oleObj>
                </mc:Choice>
                <mc:Fallback>
                  <p:oleObj name="Equation" r:id="rId7" imgW="1828800" imgH="431640" progId="Equation.DSMT4">
                    <p:embed/>
                    <p:pic>
                      <p:nvPicPr>
                        <p:cNvPr id="12" name="Object 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32" y="720"/>
                          <a:ext cx="1389" cy="329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3" name="Text Box 9"/>
            <p:cNvSpPr txBox="1">
              <a:spLocks noChangeArrowheads="1"/>
            </p:cNvSpPr>
            <p:nvPr/>
          </p:nvSpPr>
          <p:spPr bwMode="auto">
            <a:xfrm>
              <a:off x="384" y="532"/>
              <a:ext cx="1398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/>
              <a:r>
                <a:rPr lang="en-US" altLang="ja-JP" sz="1400" b="1">
                  <a:solidFill>
                    <a:schemeClr val="tx1"/>
                  </a:solidFill>
                  <a:latin typeface="Times New Roman" pitchFamily="18" charset="0"/>
                </a:rPr>
                <a:t>SLM (HoloEye LC-R1080)</a:t>
              </a:r>
            </a:p>
          </p:txBody>
        </p:sp>
        <p:sp>
          <p:nvSpPr>
            <p:cNvPr id="14" name="AutoShape 94"/>
            <p:cNvSpPr>
              <a:spLocks noChangeArrowheads="1"/>
            </p:cNvSpPr>
            <p:nvPr/>
          </p:nvSpPr>
          <p:spPr bwMode="auto">
            <a:xfrm>
              <a:off x="408" y="528"/>
              <a:ext cx="1440" cy="518"/>
            </a:xfrm>
            <a:prstGeom prst="flowChartAlternateProcess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5" name="Group 203"/>
          <p:cNvGrpSpPr>
            <a:grpSpLocks/>
          </p:cNvGrpSpPr>
          <p:nvPr/>
        </p:nvGrpSpPr>
        <p:grpSpPr bwMode="auto">
          <a:xfrm>
            <a:off x="533400" y="1462087"/>
            <a:ext cx="8348663" cy="2351088"/>
            <a:chOff x="336" y="970"/>
            <a:chExt cx="5259" cy="1481"/>
          </a:xfrm>
        </p:grpSpPr>
        <p:sp>
          <p:nvSpPr>
            <p:cNvPr id="16" name="AutoShape 135"/>
            <p:cNvSpPr>
              <a:spLocks noChangeAspect="1" noChangeArrowheads="1"/>
            </p:cNvSpPr>
            <p:nvPr/>
          </p:nvSpPr>
          <p:spPr bwMode="auto">
            <a:xfrm rot="5400000">
              <a:off x="740" y="923"/>
              <a:ext cx="192" cy="816"/>
            </a:xfrm>
            <a:prstGeom prst="can">
              <a:avLst>
                <a:gd name="adj" fmla="val 18279"/>
              </a:avLst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rot="10800000" vert="eaVert" wrap="none" lIns="91428" tIns="45715" rIns="91428" bIns="45715" anchor="ctr"/>
            <a:lstStyle/>
            <a:p>
              <a:r>
                <a:rPr lang="en-US" altLang="ja-JP" sz="1800">
                  <a:solidFill>
                    <a:schemeClr val="tx1"/>
                  </a:solidFill>
                  <a:latin typeface="Times New Roman" pitchFamily="18" charset="0"/>
                </a:rPr>
                <a:t>He-Ne Laser</a:t>
              </a:r>
            </a:p>
          </p:txBody>
        </p:sp>
        <p:sp>
          <p:nvSpPr>
            <p:cNvPr id="17" name="Text Box 136"/>
            <p:cNvSpPr txBox="1">
              <a:spLocks noChangeAspect="1" noChangeArrowheads="1"/>
            </p:cNvSpPr>
            <p:nvPr/>
          </p:nvSpPr>
          <p:spPr bwMode="auto">
            <a:xfrm flipH="1">
              <a:off x="1111" y="970"/>
              <a:ext cx="50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1428" tIns="45715" rIns="91428" bIns="45715">
              <a:spAutoFit/>
            </a:bodyPr>
            <a:lstStyle/>
            <a:p>
              <a:r>
                <a:rPr lang="en-US" altLang="ja-JP" sz="1800">
                  <a:solidFill>
                    <a:schemeClr val="tx1"/>
                  </a:solidFill>
                  <a:latin typeface="Times New Roman" pitchFamily="18" charset="0"/>
                </a:rPr>
                <a:t>HWP1</a:t>
              </a:r>
            </a:p>
          </p:txBody>
        </p:sp>
        <p:sp>
          <p:nvSpPr>
            <p:cNvPr id="18" name="Line 137"/>
            <p:cNvSpPr>
              <a:spLocks noChangeShapeType="1"/>
            </p:cNvSpPr>
            <p:nvPr/>
          </p:nvSpPr>
          <p:spPr bwMode="auto">
            <a:xfrm flipH="1" flipV="1">
              <a:off x="503" y="2085"/>
              <a:ext cx="711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Line 138"/>
            <p:cNvSpPr>
              <a:spLocks noChangeShapeType="1"/>
            </p:cNvSpPr>
            <p:nvPr/>
          </p:nvSpPr>
          <p:spPr bwMode="auto">
            <a:xfrm flipH="1">
              <a:off x="534" y="1828"/>
              <a:ext cx="680" cy="2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 Box 139"/>
            <p:cNvSpPr txBox="1">
              <a:spLocks noChangeArrowheads="1"/>
            </p:cNvSpPr>
            <p:nvPr/>
          </p:nvSpPr>
          <p:spPr bwMode="auto">
            <a:xfrm flipH="1">
              <a:off x="4308" y="1480"/>
              <a:ext cx="293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91417" tIns="45709" rIns="91417" bIns="45709">
              <a:spAutoFit/>
            </a:bodyPr>
            <a:lstStyle/>
            <a:p>
              <a:r>
                <a:rPr kumimoji="0" lang="en-US" altLang="ja-JP" sz="1800">
                  <a:solidFill>
                    <a:schemeClr val="tx1"/>
                  </a:solidFill>
                  <a:latin typeface="Times New Roman" pitchFamily="18" charset="0"/>
                </a:rPr>
                <a:t>L3</a:t>
              </a:r>
            </a:p>
          </p:txBody>
        </p:sp>
        <p:sp>
          <p:nvSpPr>
            <p:cNvPr id="21" name="Text Box 140"/>
            <p:cNvSpPr txBox="1">
              <a:spLocks noChangeArrowheads="1"/>
            </p:cNvSpPr>
            <p:nvPr/>
          </p:nvSpPr>
          <p:spPr bwMode="auto">
            <a:xfrm flipH="1">
              <a:off x="5183" y="1565"/>
              <a:ext cx="41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1417" tIns="45709" rIns="91417" bIns="45709">
              <a:spAutoFit/>
            </a:bodyPr>
            <a:lstStyle/>
            <a:p>
              <a:r>
                <a:rPr kumimoji="0" lang="en-US" altLang="ja-JP" sz="1800">
                  <a:solidFill>
                    <a:schemeClr val="tx1"/>
                  </a:solidFill>
                  <a:latin typeface="Times New Roman" pitchFamily="18" charset="0"/>
                </a:rPr>
                <a:t>CCD</a:t>
              </a:r>
            </a:p>
          </p:txBody>
        </p:sp>
        <p:sp>
          <p:nvSpPr>
            <p:cNvPr id="22" name="Line 141"/>
            <p:cNvSpPr>
              <a:spLocks noChangeShapeType="1"/>
            </p:cNvSpPr>
            <p:nvPr/>
          </p:nvSpPr>
          <p:spPr bwMode="auto">
            <a:xfrm flipH="1">
              <a:off x="535" y="1954"/>
              <a:ext cx="4886" cy="0"/>
            </a:xfrm>
            <a:prstGeom prst="line">
              <a:avLst/>
            </a:prstGeom>
            <a:noFill/>
            <a:ln w="28575">
              <a:solidFill>
                <a:srgbClr val="CC0000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Line 142"/>
            <p:cNvSpPr>
              <a:spLocks noChangeShapeType="1"/>
            </p:cNvSpPr>
            <p:nvPr/>
          </p:nvSpPr>
          <p:spPr bwMode="auto">
            <a:xfrm flipH="1" flipV="1">
              <a:off x="4440" y="1863"/>
              <a:ext cx="960" cy="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Line 143"/>
            <p:cNvSpPr>
              <a:spLocks noChangeShapeType="1"/>
            </p:cNvSpPr>
            <p:nvPr/>
          </p:nvSpPr>
          <p:spPr bwMode="auto">
            <a:xfrm flipH="1">
              <a:off x="4440" y="2041"/>
              <a:ext cx="968" cy="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Line 144"/>
            <p:cNvSpPr>
              <a:spLocks noChangeShapeType="1"/>
            </p:cNvSpPr>
            <p:nvPr/>
          </p:nvSpPr>
          <p:spPr bwMode="auto">
            <a:xfrm rot="-60000" flipH="1" flipV="1">
              <a:off x="4440" y="1811"/>
              <a:ext cx="949" cy="146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Line 145"/>
            <p:cNvSpPr>
              <a:spLocks noChangeShapeType="1"/>
            </p:cNvSpPr>
            <p:nvPr/>
          </p:nvSpPr>
          <p:spPr bwMode="auto">
            <a:xfrm rot="60000" flipH="1">
              <a:off x="4435" y="1955"/>
              <a:ext cx="949" cy="132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Text Box 146"/>
            <p:cNvSpPr txBox="1">
              <a:spLocks noChangeArrowheads="1"/>
            </p:cNvSpPr>
            <p:nvPr/>
          </p:nvSpPr>
          <p:spPr bwMode="auto">
            <a:xfrm flipH="1">
              <a:off x="3644" y="2220"/>
              <a:ext cx="777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91417" tIns="45709" rIns="91417" bIns="45709">
              <a:spAutoFit/>
            </a:bodyPr>
            <a:lstStyle/>
            <a:p>
              <a:r>
                <a:rPr lang="en-US" altLang="ja-JP" sz="1800">
                  <a:solidFill>
                    <a:schemeClr val="tx1"/>
                  </a:solidFill>
                  <a:latin typeface="Times New Roman" pitchFamily="18" charset="0"/>
                </a:rPr>
                <a:t>f3=500mm</a:t>
              </a:r>
            </a:p>
          </p:txBody>
        </p:sp>
        <p:sp>
          <p:nvSpPr>
            <p:cNvPr id="28" name="Text Box 147"/>
            <p:cNvSpPr txBox="1">
              <a:spLocks noChangeArrowheads="1"/>
            </p:cNvSpPr>
            <p:nvPr/>
          </p:nvSpPr>
          <p:spPr bwMode="auto">
            <a:xfrm flipH="1">
              <a:off x="1599" y="1129"/>
              <a:ext cx="24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1417" tIns="45709" rIns="91417" bIns="45709">
              <a:spAutoFit/>
            </a:bodyPr>
            <a:lstStyle/>
            <a:p>
              <a:r>
                <a:rPr lang="en-US" altLang="ja-JP" sz="1800">
                  <a:solidFill>
                    <a:schemeClr val="tx1"/>
                  </a:solidFill>
                  <a:latin typeface="Times New Roman" pitchFamily="18" charset="0"/>
                </a:rPr>
                <a:t>M</a:t>
              </a:r>
            </a:p>
          </p:txBody>
        </p:sp>
        <p:sp>
          <p:nvSpPr>
            <p:cNvPr id="29" name="Text Box 148"/>
            <p:cNvSpPr txBox="1">
              <a:spLocks noChangeArrowheads="1"/>
            </p:cNvSpPr>
            <p:nvPr/>
          </p:nvSpPr>
          <p:spPr bwMode="auto">
            <a:xfrm flipH="1">
              <a:off x="3041" y="1473"/>
              <a:ext cx="88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ja-JP" sz="1800">
                  <a:solidFill>
                    <a:schemeClr val="tx1"/>
                  </a:solidFill>
                  <a:latin typeface="Times New Roman" pitchFamily="18" charset="0"/>
                </a:rPr>
                <a:t>Ground glass</a:t>
              </a:r>
            </a:p>
          </p:txBody>
        </p:sp>
        <p:sp>
          <p:nvSpPr>
            <p:cNvPr id="30" name="Line 149"/>
            <p:cNvSpPr>
              <a:spLocks noChangeShapeType="1"/>
            </p:cNvSpPr>
            <p:nvPr/>
          </p:nvSpPr>
          <p:spPr bwMode="auto">
            <a:xfrm rot="6000000" flipV="1">
              <a:off x="1492" y="1724"/>
              <a:ext cx="271" cy="95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Line 150"/>
            <p:cNvSpPr>
              <a:spLocks noChangeShapeType="1"/>
            </p:cNvSpPr>
            <p:nvPr/>
          </p:nvSpPr>
          <p:spPr bwMode="auto">
            <a:xfrm rot="-16380000">
              <a:off x="1367" y="1779"/>
              <a:ext cx="400" cy="95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Text Box 151"/>
            <p:cNvSpPr txBox="1">
              <a:spLocks noChangeArrowheads="1"/>
            </p:cNvSpPr>
            <p:nvPr/>
          </p:nvSpPr>
          <p:spPr bwMode="auto">
            <a:xfrm flipH="1">
              <a:off x="1592" y="1585"/>
              <a:ext cx="37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1417" tIns="45709" rIns="91417" bIns="45709">
              <a:spAutoFit/>
            </a:bodyPr>
            <a:lstStyle/>
            <a:p>
              <a:r>
                <a:rPr kumimoji="0" lang="en-US" altLang="ja-JP" sz="1800">
                  <a:solidFill>
                    <a:schemeClr val="tx1"/>
                  </a:solidFill>
                  <a:latin typeface="Times New Roman" pitchFamily="18" charset="0"/>
                </a:rPr>
                <a:t>PBS</a:t>
              </a:r>
            </a:p>
          </p:txBody>
        </p:sp>
        <p:sp>
          <p:nvSpPr>
            <p:cNvPr id="33" name="Line 152"/>
            <p:cNvSpPr>
              <a:spLocks noChangeShapeType="1"/>
            </p:cNvSpPr>
            <p:nvPr/>
          </p:nvSpPr>
          <p:spPr bwMode="auto">
            <a:xfrm flipV="1">
              <a:off x="1975" y="1695"/>
              <a:ext cx="0" cy="177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Text Box 153"/>
            <p:cNvSpPr txBox="1">
              <a:spLocks noChangeArrowheads="1"/>
            </p:cNvSpPr>
            <p:nvPr/>
          </p:nvSpPr>
          <p:spPr bwMode="auto">
            <a:xfrm flipH="1">
              <a:off x="2578" y="1473"/>
              <a:ext cx="27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1417" tIns="45709" rIns="91417" bIns="45709">
              <a:spAutoFit/>
            </a:bodyPr>
            <a:lstStyle/>
            <a:p>
              <a:r>
                <a:rPr kumimoji="0" lang="en-US" altLang="ja-JP" sz="1800">
                  <a:solidFill>
                    <a:schemeClr val="tx1"/>
                  </a:solidFill>
                  <a:latin typeface="Times New Roman" pitchFamily="18" charset="0"/>
                </a:rPr>
                <a:t>L2</a:t>
              </a:r>
            </a:p>
          </p:txBody>
        </p:sp>
        <p:sp>
          <p:nvSpPr>
            <p:cNvPr id="35" name="Line 154"/>
            <p:cNvSpPr>
              <a:spLocks noChangeShapeType="1"/>
            </p:cNvSpPr>
            <p:nvPr/>
          </p:nvSpPr>
          <p:spPr bwMode="auto">
            <a:xfrm rot="-120000">
              <a:off x="551" y="1946"/>
              <a:ext cx="664" cy="94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Text Box 155"/>
            <p:cNvSpPr txBox="1">
              <a:spLocks noChangeArrowheads="1"/>
            </p:cNvSpPr>
            <p:nvPr/>
          </p:nvSpPr>
          <p:spPr bwMode="auto">
            <a:xfrm flipH="1">
              <a:off x="1092" y="1484"/>
              <a:ext cx="305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91417" tIns="45709" rIns="91417" bIns="45709">
              <a:spAutoFit/>
            </a:bodyPr>
            <a:lstStyle/>
            <a:p>
              <a:r>
                <a:rPr kumimoji="0" lang="en-US" altLang="ja-JP" sz="1800">
                  <a:solidFill>
                    <a:schemeClr val="tx1"/>
                  </a:solidFill>
                  <a:latin typeface="Times New Roman" pitchFamily="18" charset="0"/>
                </a:rPr>
                <a:t>L1</a:t>
              </a:r>
            </a:p>
          </p:txBody>
        </p:sp>
        <p:sp>
          <p:nvSpPr>
            <p:cNvPr id="37" name="Text Box 156"/>
            <p:cNvSpPr txBox="1">
              <a:spLocks noChangeArrowheads="1"/>
            </p:cNvSpPr>
            <p:nvPr/>
          </p:nvSpPr>
          <p:spPr bwMode="auto">
            <a:xfrm flipH="1">
              <a:off x="336" y="1592"/>
              <a:ext cx="413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91417" tIns="45709" rIns="91417" bIns="45709">
              <a:spAutoFit/>
            </a:bodyPr>
            <a:lstStyle/>
            <a:p>
              <a:r>
                <a:rPr lang="en-US" altLang="ja-JP" sz="1800">
                  <a:solidFill>
                    <a:schemeClr val="tx1"/>
                  </a:solidFill>
                  <a:latin typeface="Times New Roman" pitchFamily="18" charset="0"/>
                </a:rPr>
                <a:t>SLM</a:t>
              </a:r>
            </a:p>
          </p:txBody>
        </p:sp>
        <p:sp>
          <p:nvSpPr>
            <p:cNvPr id="38" name="Text Box 157"/>
            <p:cNvSpPr txBox="1">
              <a:spLocks noChangeArrowheads="1"/>
            </p:cNvSpPr>
            <p:nvPr/>
          </p:nvSpPr>
          <p:spPr bwMode="auto">
            <a:xfrm flipH="1">
              <a:off x="1981" y="2209"/>
              <a:ext cx="757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1417" tIns="45709" rIns="91417" bIns="45709">
              <a:spAutoFit/>
            </a:bodyPr>
            <a:lstStyle/>
            <a:p>
              <a:r>
                <a:rPr lang="en-US" altLang="ja-JP" sz="1800">
                  <a:solidFill>
                    <a:schemeClr val="tx1"/>
                  </a:solidFill>
                  <a:latin typeface="Times New Roman" pitchFamily="18" charset="0"/>
                </a:rPr>
                <a:t>f2=300mm</a:t>
              </a:r>
            </a:p>
          </p:txBody>
        </p:sp>
        <p:sp>
          <p:nvSpPr>
            <p:cNvPr id="39" name="Line 158"/>
            <p:cNvSpPr>
              <a:spLocks noChangeShapeType="1"/>
            </p:cNvSpPr>
            <p:nvPr/>
          </p:nvSpPr>
          <p:spPr bwMode="auto">
            <a:xfrm flipH="1">
              <a:off x="1219" y="1819"/>
              <a:ext cx="1513" cy="266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Line 159"/>
            <p:cNvSpPr>
              <a:spLocks noChangeShapeType="1"/>
            </p:cNvSpPr>
            <p:nvPr/>
          </p:nvSpPr>
          <p:spPr bwMode="auto">
            <a:xfrm rot="-60000">
              <a:off x="1222" y="1816"/>
              <a:ext cx="1510" cy="273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1" name="Line 160"/>
            <p:cNvSpPr>
              <a:spLocks noChangeShapeType="1"/>
            </p:cNvSpPr>
            <p:nvPr/>
          </p:nvSpPr>
          <p:spPr bwMode="auto">
            <a:xfrm rot="10800000" flipH="1" flipV="1">
              <a:off x="1551" y="1252"/>
              <a:ext cx="144" cy="144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2" name="Text Box 161"/>
            <p:cNvSpPr txBox="1">
              <a:spLocks noChangeArrowheads="1"/>
            </p:cNvSpPr>
            <p:nvPr/>
          </p:nvSpPr>
          <p:spPr bwMode="auto">
            <a:xfrm flipH="1">
              <a:off x="675" y="1525"/>
              <a:ext cx="50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1417" tIns="45709" rIns="91417" bIns="45709">
              <a:spAutoFit/>
            </a:bodyPr>
            <a:lstStyle/>
            <a:p>
              <a:r>
                <a:rPr lang="en-US" altLang="ja-JP" sz="1800">
                  <a:solidFill>
                    <a:schemeClr val="tx1"/>
                  </a:solidFill>
                  <a:latin typeface="Times New Roman" pitchFamily="18" charset="0"/>
                </a:rPr>
                <a:t>HWP2</a:t>
              </a:r>
            </a:p>
          </p:txBody>
        </p:sp>
        <p:sp>
          <p:nvSpPr>
            <p:cNvPr id="43" name="Text Box 162"/>
            <p:cNvSpPr txBox="1">
              <a:spLocks noChangeArrowheads="1"/>
            </p:cNvSpPr>
            <p:nvPr/>
          </p:nvSpPr>
          <p:spPr bwMode="auto">
            <a:xfrm flipH="1">
              <a:off x="1883" y="1485"/>
              <a:ext cx="19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1417" tIns="45709" rIns="91417" bIns="45709">
              <a:spAutoFit/>
            </a:bodyPr>
            <a:lstStyle/>
            <a:p>
              <a:r>
                <a:rPr lang="en-US" altLang="ja-JP" sz="1800">
                  <a:solidFill>
                    <a:schemeClr val="tx1"/>
                  </a:solidFill>
                  <a:latin typeface="Times New Roman" pitchFamily="18" charset="0"/>
                </a:rPr>
                <a:t>S</a:t>
              </a:r>
            </a:p>
          </p:txBody>
        </p:sp>
        <p:sp>
          <p:nvSpPr>
            <p:cNvPr id="44" name="Line 163"/>
            <p:cNvSpPr>
              <a:spLocks noChangeShapeType="1"/>
            </p:cNvSpPr>
            <p:nvPr/>
          </p:nvSpPr>
          <p:spPr bwMode="auto">
            <a:xfrm rot="-60000" flipH="1" flipV="1">
              <a:off x="2685" y="1868"/>
              <a:ext cx="759" cy="88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5" name="Line 164"/>
            <p:cNvSpPr>
              <a:spLocks noChangeShapeType="1"/>
            </p:cNvSpPr>
            <p:nvPr/>
          </p:nvSpPr>
          <p:spPr bwMode="auto">
            <a:xfrm rot="60000" flipH="1">
              <a:off x="2685" y="1947"/>
              <a:ext cx="759" cy="89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6" name="Line 165"/>
            <p:cNvSpPr>
              <a:spLocks noChangeShapeType="1"/>
            </p:cNvSpPr>
            <p:nvPr/>
          </p:nvSpPr>
          <p:spPr bwMode="auto">
            <a:xfrm flipH="1">
              <a:off x="1604" y="1330"/>
              <a:ext cx="0" cy="622"/>
            </a:xfrm>
            <a:prstGeom prst="line">
              <a:avLst/>
            </a:prstGeom>
            <a:noFill/>
            <a:ln w="28575">
              <a:solidFill>
                <a:srgbClr val="CC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7" name="Line 166"/>
            <p:cNvSpPr>
              <a:spLocks noChangeShapeType="1"/>
            </p:cNvSpPr>
            <p:nvPr/>
          </p:nvSpPr>
          <p:spPr bwMode="auto">
            <a:xfrm flipH="1" flipV="1">
              <a:off x="1217" y="2031"/>
              <a:ext cx="1471" cy="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8" name="Line 167"/>
            <p:cNvSpPr>
              <a:spLocks noChangeShapeType="1"/>
            </p:cNvSpPr>
            <p:nvPr/>
          </p:nvSpPr>
          <p:spPr bwMode="auto">
            <a:xfrm flipH="1" flipV="1">
              <a:off x="1212" y="1871"/>
              <a:ext cx="1488" cy="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9" name="Line 168"/>
            <p:cNvSpPr>
              <a:spLocks noChangeShapeType="1"/>
            </p:cNvSpPr>
            <p:nvPr/>
          </p:nvSpPr>
          <p:spPr bwMode="auto">
            <a:xfrm rot="21420000" flipH="1">
              <a:off x="513" y="1889"/>
              <a:ext cx="711" cy="44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0" name="Text Box 169"/>
            <p:cNvSpPr txBox="1">
              <a:spLocks noChangeArrowheads="1"/>
            </p:cNvSpPr>
            <p:nvPr/>
          </p:nvSpPr>
          <p:spPr bwMode="auto">
            <a:xfrm flipH="1">
              <a:off x="1671" y="1377"/>
              <a:ext cx="22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1428" tIns="45715" rIns="91428" bIns="45715">
              <a:spAutoFit/>
            </a:bodyPr>
            <a:lstStyle/>
            <a:p>
              <a:r>
                <a:rPr lang="en-US" altLang="ja-JP" sz="1800">
                  <a:solidFill>
                    <a:schemeClr val="tx1"/>
                  </a:solidFill>
                  <a:latin typeface="Times New Roman" pitchFamily="18" charset="0"/>
                </a:rPr>
                <a:t>O</a:t>
              </a:r>
            </a:p>
          </p:txBody>
        </p:sp>
        <p:sp>
          <p:nvSpPr>
            <p:cNvPr id="51" name="AutoShape 170"/>
            <p:cNvSpPr>
              <a:spLocks noChangeArrowheads="1"/>
            </p:cNvSpPr>
            <p:nvPr/>
          </p:nvSpPr>
          <p:spPr bwMode="auto">
            <a:xfrm flipH="1">
              <a:off x="5301" y="2102"/>
              <a:ext cx="253" cy="111"/>
            </a:xfrm>
            <a:prstGeom prst="leftRightArrow">
              <a:avLst>
                <a:gd name="adj1" fmla="val 38741"/>
                <a:gd name="adj2" fmla="val 50155"/>
              </a:avLst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" name="Text Box 171"/>
            <p:cNvSpPr txBox="1">
              <a:spLocks noChangeArrowheads="1"/>
            </p:cNvSpPr>
            <p:nvPr/>
          </p:nvSpPr>
          <p:spPr bwMode="auto">
            <a:xfrm flipH="1">
              <a:off x="4664" y="2220"/>
              <a:ext cx="765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91417" tIns="45709" rIns="91417" bIns="45709">
              <a:spAutoFit/>
            </a:bodyPr>
            <a:lstStyle/>
            <a:p>
              <a:r>
                <a:rPr lang="en-US" altLang="ja-JP" sz="1800">
                  <a:solidFill>
                    <a:schemeClr val="tx1"/>
                  </a:solidFill>
                  <a:latin typeface="Times New Roman" pitchFamily="18" charset="0"/>
                </a:rPr>
                <a:t>f3=500mm</a:t>
              </a:r>
            </a:p>
          </p:txBody>
        </p:sp>
        <p:sp>
          <p:nvSpPr>
            <p:cNvPr id="53" name="Line 172"/>
            <p:cNvSpPr>
              <a:spLocks noChangeShapeType="1"/>
            </p:cNvSpPr>
            <p:nvPr/>
          </p:nvSpPr>
          <p:spPr bwMode="auto">
            <a:xfrm flipH="1" flipV="1">
              <a:off x="1224" y="1335"/>
              <a:ext cx="384" cy="0"/>
            </a:xfrm>
            <a:prstGeom prst="line">
              <a:avLst/>
            </a:prstGeom>
            <a:noFill/>
            <a:ln w="28575">
              <a:solidFill>
                <a:srgbClr val="CC0000"/>
              </a:solidFill>
              <a:round/>
              <a:headEnd type="triangle" w="med" len="med"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4" name="Line 173"/>
            <p:cNvSpPr>
              <a:spLocks noChangeShapeType="1"/>
            </p:cNvSpPr>
            <p:nvPr/>
          </p:nvSpPr>
          <p:spPr bwMode="auto">
            <a:xfrm flipV="1">
              <a:off x="1975" y="2031"/>
              <a:ext cx="0" cy="178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5" name="Rectangle 174"/>
            <p:cNvSpPr>
              <a:spLocks noChangeArrowheads="1"/>
            </p:cNvSpPr>
            <p:nvPr/>
          </p:nvSpPr>
          <p:spPr bwMode="auto">
            <a:xfrm rot="-16200000" flipH="1" flipV="1">
              <a:off x="736" y="1927"/>
              <a:ext cx="341" cy="35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" name="Line 175"/>
            <p:cNvSpPr>
              <a:spLocks noChangeShapeType="1"/>
            </p:cNvSpPr>
            <p:nvPr/>
          </p:nvSpPr>
          <p:spPr bwMode="auto">
            <a:xfrm flipH="1" flipV="1">
              <a:off x="3445" y="2228"/>
              <a:ext cx="99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7" name="Line 176"/>
            <p:cNvSpPr>
              <a:spLocks noChangeShapeType="1"/>
            </p:cNvSpPr>
            <p:nvPr/>
          </p:nvSpPr>
          <p:spPr bwMode="auto">
            <a:xfrm flipH="1" flipV="1">
              <a:off x="2736" y="2229"/>
              <a:ext cx="66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8" name="Line 177"/>
            <p:cNvSpPr>
              <a:spLocks noChangeShapeType="1"/>
            </p:cNvSpPr>
            <p:nvPr/>
          </p:nvSpPr>
          <p:spPr bwMode="auto">
            <a:xfrm flipH="1" flipV="1">
              <a:off x="1266" y="2230"/>
              <a:ext cx="66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9" name="Line 178"/>
            <p:cNvSpPr>
              <a:spLocks noChangeShapeType="1"/>
            </p:cNvSpPr>
            <p:nvPr/>
          </p:nvSpPr>
          <p:spPr bwMode="auto">
            <a:xfrm flipH="1" flipV="1">
              <a:off x="2021" y="2230"/>
              <a:ext cx="66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60" name="Line 179"/>
            <p:cNvSpPr>
              <a:spLocks noChangeShapeType="1"/>
            </p:cNvSpPr>
            <p:nvPr/>
          </p:nvSpPr>
          <p:spPr bwMode="auto">
            <a:xfrm flipH="1" flipV="1">
              <a:off x="520" y="2233"/>
              <a:ext cx="66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61" name="Text Box 180"/>
            <p:cNvSpPr txBox="1">
              <a:spLocks noChangeArrowheads="1"/>
            </p:cNvSpPr>
            <p:nvPr/>
          </p:nvSpPr>
          <p:spPr bwMode="auto">
            <a:xfrm flipH="1">
              <a:off x="2672" y="2220"/>
              <a:ext cx="813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91417" tIns="45709" rIns="91417" bIns="45709">
              <a:spAutoFit/>
            </a:bodyPr>
            <a:lstStyle/>
            <a:p>
              <a:r>
                <a:rPr lang="en-US" altLang="ja-JP" sz="1800">
                  <a:solidFill>
                    <a:schemeClr val="tx1"/>
                  </a:solidFill>
                  <a:latin typeface="Times New Roman" pitchFamily="18" charset="0"/>
                </a:rPr>
                <a:t>f2=300mm</a:t>
              </a:r>
            </a:p>
          </p:txBody>
        </p:sp>
        <p:sp>
          <p:nvSpPr>
            <p:cNvPr id="62" name="Text Box 181"/>
            <p:cNvSpPr txBox="1">
              <a:spLocks noChangeArrowheads="1"/>
            </p:cNvSpPr>
            <p:nvPr/>
          </p:nvSpPr>
          <p:spPr bwMode="auto">
            <a:xfrm flipH="1">
              <a:off x="1214" y="2205"/>
              <a:ext cx="757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1417" tIns="45709" rIns="91417" bIns="45709">
              <a:spAutoFit/>
            </a:bodyPr>
            <a:lstStyle/>
            <a:p>
              <a:r>
                <a:rPr lang="en-US" altLang="ja-JP" sz="1800">
                  <a:solidFill>
                    <a:schemeClr val="tx1"/>
                  </a:solidFill>
                  <a:latin typeface="Times New Roman" pitchFamily="18" charset="0"/>
                </a:rPr>
                <a:t>f1=200mm</a:t>
              </a:r>
            </a:p>
          </p:txBody>
        </p:sp>
        <p:sp>
          <p:nvSpPr>
            <p:cNvPr id="63" name="Text Box 182"/>
            <p:cNvSpPr txBox="1">
              <a:spLocks noChangeArrowheads="1"/>
            </p:cNvSpPr>
            <p:nvPr/>
          </p:nvSpPr>
          <p:spPr bwMode="auto">
            <a:xfrm flipH="1">
              <a:off x="477" y="2205"/>
              <a:ext cx="757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1417" tIns="45709" rIns="91417" bIns="45709">
              <a:spAutoFit/>
            </a:bodyPr>
            <a:lstStyle/>
            <a:p>
              <a:r>
                <a:rPr lang="en-US" altLang="ja-JP" sz="1800">
                  <a:solidFill>
                    <a:schemeClr val="tx1"/>
                  </a:solidFill>
                  <a:latin typeface="Times New Roman" pitchFamily="18" charset="0"/>
                </a:rPr>
                <a:t>f1=200mm</a:t>
              </a:r>
            </a:p>
          </p:txBody>
        </p:sp>
        <p:sp>
          <p:nvSpPr>
            <p:cNvPr id="64" name="Line 183"/>
            <p:cNvSpPr>
              <a:spLocks noChangeShapeType="1"/>
            </p:cNvSpPr>
            <p:nvPr/>
          </p:nvSpPr>
          <p:spPr bwMode="auto">
            <a:xfrm flipH="1" flipV="1">
              <a:off x="2730" y="2080"/>
              <a:ext cx="1708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65" name="Line 184"/>
            <p:cNvSpPr>
              <a:spLocks noChangeShapeType="1"/>
            </p:cNvSpPr>
            <p:nvPr/>
          </p:nvSpPr>
          <p:spPr bwMode="auto">
            <a:xfrm flipH="1" flipV="1">
              <a:off x="2728" y="1819"/>
              <a:ext cx="1728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66" name="Rectangle 185"/>
            <p:cNvSpPr>
              <a:spLocks noChangeArrowheads="1"/>
            </p:cNvSpPr>
            <p:nvPr/>
          </p:nvSpPr>
          <p:spPr bwMode="auto">
            <a:xfrm flipH="1">
              <a:off x="5418" y="1818"/>
              <a:ext cx="48" cy="266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" name="AutoShape 186"/>
            <p:cNvSpPr>
              <a:spLocks noChangeArrowheads="1"/>
            </p:cNvSpPr>
            <p:nvPr/>
          </p:nvSpPr>
          <p:spPr bwMode="auto">
            <a:xfrm flipH="1">
              <a:off x="1532" y="1586"/>
              <a:ext cx="142" cy="45"/>
            </a:xfrm>
            <a:custGeom>
              <a:avLst/>
              <a:gdLst>
                <a:gd name="G0" fmla="+- 7283 0 0"/>
                <a:gd name="G1" fmla="+- 21600 0 7283"/>
                <a:gd name="G2" fmla="*/ 7283 1 2"/>
                <a:gd name="G3" fmla="+- 21600 0 G2"/>
                <a:gd name="G4" fmla="+/ 7283 21600 2"/>
                <a:gd name="G5" fmla="+/ G1 0 2"/>
                <a:gd name="G6" fmla="*/ 21600 21600 7283"/>
                <a:gd name="G7" fmla="*/ G6 1 2"/>
                <a:gd name="G8" fmla="+- 21600 0 G7"/>
                <a:gd name="G9" fmla="*/ 21600 1 2"/>
                <a:gd name="G10" fmla="+- 7283 0 G9"/>
                <a:gd name="G11" fmla="?: G10 G8 0"/>
                <a:gd name="G12" fmla="?: G10 G7 21600"/>
                <a:gd name="T0" fmla="*/ 17958 w 21600"/>
                <a:gd name="T1" fmla="*/ 10800 h 21600"/>
                <a:gd name="T2" fmla="*/ 10800 w 21600"/>
                <a:gd name="T3" fmla="*/ 21600 h 21600"/>
                <a:gd name="T4" fmla="*/ 3642 w 21600"/>
                <a:gd name="T5" fmla="*/ 10800 h 21600"/>
                <a:gd name="T6" fmla="*/ 10800 w 21600"/>
                <a:gd name="T7" fmla="*/ 0 h 21600"/>
                <a:gd name="T8" fmla="*/ 5442 w 21600"/>
                <a:gd name="T9" fmla="*/ 5442 h 21600"/>
                <a:gd name="T10" fmla="*/ 16158 w 21600"/>
                <a:gd name="T11" fmla="*/ 16158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7283" y="21600"/>
                  </a:lnTo>
                  <a:lnTo>
                    <a:pt x="14317" y="21600"/>
                  </a:lnTo>
                  <a:lnTo>
                    <a:pt x="21600" y="0"/>
                  </a:lnTo>
                  <a:close/>
                </a:path>
              </a:pathLst>
            </a:cu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8" name="Rectangle 187"/>
            <p:cNvSpPr>
              <a:spLocks noChangeArrowheads="1"/>
            </p:cNvSpPr>
            <p:nvPr/>
          </p:nvSpPr>
          <p:spPr bwMode="auto">
            <a:xfrm rot="5400000" flipH="1">
              <a:off x="1541" y="1453"/>
              <a:ext cx="122" cy="117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9" name="Rectangle 188"/>
            <p:cNvSpPr>
              <a:spLocks noChangeArrowheads="1"/>
            </p:cNvSpPr>
            <p:nvPr/>
          </p:nvSpPr>
          <p:spPr bwMode="auto">
            <a:xfrm rot="-16200000" flipH="1" flipV="1">
              <a:off x="1208" y="1315"/>
              <a:ext cx="287" cy="34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0" name="Oval 189"/>
            <p:cNvSpPr>
              <a:spLocks noChangeArrowheads="1"/>
            </p:cNvSpPr>
            <p:nvPr/>
          </p:nvSpPr>
          <p:spPr bwMode="auto">
            <a:xfrm flipH="1">
              <a:off x="1176" y="1709"/>
              <a:ext cx="95" cy="488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" name="Oval 190"/>
            <p:cNvSpPr>
              <a:spLocks noChangeArrowheads="1"/>
            </p:cNvSpPr>
            <p:nvPr/>
          </p:nvSpPr>
          <p:spPr bwMode="auto">
            <a:xfrm flipH="1">
              <a:off x="4399" y="1709"/>
              <a:ext cx="94" cy="488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" name="Oval 191"/>
            <p:cNvSpPr>
              <a:spLocks noChangeArrowheads="1"/>
            </p:cNvSpPr>
            <p:nvPr/>
          </p:nvSpPr>
          <p:spPr bwMode="auto">
            <a:xfrm flipH="1">
              <a:off x="2669" y="1706"/>
              <a:ext cx="95" cy="488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73" name="Group 192"/>
            <p:cNvGrpSpPr>
              <a:grpSpLocks/>
            </p:cNvGrpSpPr>
            <p:nvPr/>
          </p:nvGrpSpPr>
          <p:grpSpPr bwMode="auto">
            <a:xfrm flipH="1">
              <a:off x="1451" y="1793"/>
              <a:ext cx="333" cy="318"/>
              <a:chOff x="3241" y="574"/>
              <a:chExt cx="336" cy="344"/>
            </a:xfrm>
          </p:grpSpPr>
          <p:sp>
            <p:nvSpPr>
              <p:cNvPr id="79" name="Rectangle 193"/>
              <p:cNvSpPr>
                <a:spLocks noChangeAspect="1" noChangeArrowheads="1"/>
              </p:cNvSpPr>
              <p:nvPr/>
            </p:nvSpPr>
            <p:spPr bwMode="auto">
              <a:xfrm>
                <a:off x="3241" y="574"/>
                <a:ext cx="335" cy="344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" name="Line 194"/>
              <p:cNvSpPr>
                <a:spLocks noChangeAspect="1" noChangeShapeType="1"/>
              </p:cNvSpPr>
              <p:nvPr/>
            </p:nvSpPr>
            <p:spPr bwMode="auto">
              <a:xfrm>
                <a:off x="3241" y="574"/>
                <a:ext cx="336" cy="337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74" name="Rectangle 195" descr="Large checker board"/>
            <p:cNvSpPr>
              <a:spLocks noChangeArrowheads="1"/>
            </p:cNvSpPr>
            <p:nvPr/>
          </p:nvSpPr>
          <p:spPr bwMode="auto">
            <a:xfrm flipH="1">
              <a:off x="489" y="1797"/>
              <a:ext cx="47" cy="311"/>
            </a:xfrm>
            <a:prstGeom prst="rect">
              <a:avLst/>
            </a:prstGeom>
            <a:pattFill prst="lgCheck">
              <a:fgClr>
                <a:schemeClr val="bg1"/>
              </a:fgClr>
              <a:bgClr>
                <a:schemeClr val="tx1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5" name="Line 196"/>
            <p:cNvSpPr>
              <a:spLocks noChangeShapeType="1"/>
            </p:cNvSpPr>
            <p:nvPr/>
          </p:nvSpPr>
          <p:spPr bwMode="auto">
            <a:xfrm flipH="1" flipV="1">
              <a:off x="3464" y="1952"/>
              <a:ext cx="976" cy="89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6" name="Line 197"/>
            <p:cNvSpPr>
              <a:spLocks noChangeShapeType="1"/>
            </p:cNvSpPr>
            <p:nvPr/>
          </p:nvSpPr>
          <p:spPr bwMode="auto">
            <a:xfrm rot="21540000" flipH="1">
              <a:off x="3442" y="1872"/>
              <a:ext cx="998" cy="7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7" name="Freeform 198"/>
            <p:cNvSpPr>
              <a:spLocks/>
            </p:cNvSpPr>
            <p:nvPr/>
          </p:nvSpPr>
          <p:spPr bwMode="auto">
            <a:xfrm rot="10800000" flipH="1">
              <a:off x="3421" y="1713"/>
              <a:ext cx="91" cy="463"/>
            </a:xfrm>
            <a:custGeom>
              <a:avLst/>
              <a:gdLst/>
              <a:ahLst/>
              <a:cxnLst>
                <a:cxn ang="0">
                  <a:pos x="6" y="2054"/>
                </a:cxn>
                <a:cxn ang="0">
                  <a:pos x="0" y="6"/>
                </a:cxn>
                <a:cxn ang="0">
                  <a:pos x="299" y="0"/>
                </a:cxn>
                <a:cxn ang="0">
                  <a:pos x="158" y="71"/>
                </a:cxn>
                <a:cxn ang="0">
                  <a:pos x="418" y="121"/>
                </a:cxn>
                <a:cxn ang="0">
                  <a:pos x="304" y="170"/>
                </a:cxn>
                <a:cxn ang="0">
                  <a:pos x="402" y="235"/>
                </a:cxn>
                <a:cxn ang="0">
                  <a:pos x="174" y="267"/>
                </a:cxn>
                <a:cxn ang="0">
                  <a:pos x="337" y="316"/>
                </a:cxn>
                <a:cxn ang="0">
                  <a:pos x="131" y="359"/>
                </a:cxn>
                <a:cxn ang="0">
                  <a:pos x="359" y="376"/>
                </a:cxn>
                <a:cxn ang="0">
                  <a:pos x="266" y="435"/>
                </a:cxn>
                <a:cxn ang="0">
                  <a:pos x="424" y="484"/>
                </a:cxn>
                <a:cxn ang="0">
                  <a:pos x="163" y="522"/>
                </a:cxn>
                <a:cxn ang="0">
                  <a:pos x="294" y="593"/>
                </a:cxn>
                <a:cxn ang="0">
                  <a:pos x="168" y="642"/>
                </a:cxn>
                <a:cxn ang="0">
                  <a:pos x="435" y="680"/>
                </a:cxn>
                <a:cxn ang="0">
                  <a:pos x="305" y="712"/>
                </a:cxn>
                <a:cxn ang="0">
                  <a:pos x="92" y="746"/>
                </a:cxn>
                <a:cxn ang="0">
                  <a:pos x="386" y="816"/>
                </a:cxn>
                <a:cxn ang="0">
                  <a:pos x="125" y="865"/>
                </a:cxn>
                <a:cxn ang="0">
                  <a:pos x="391" y="892"/>
                </a:cxn>
                <a:cxn ang="0">
                  <a:pos x="342" y="947"/>
                </a:cxn>
                <a:cxn ang="0">
                  <a:pos x="489" y="963"/>
                </a:cxn>
                <a:cxn ang="0">
                  <a:pos x="218" y="1006"/>
                </a:cxn>
                <a:cxn ang="0">
                  <a:pos x="348" y="1049"/>
                </a:cxn>
                <a:cxn ang="0">
                  <a:pos x="136" y="1076"/>
                </a:cxn>
                <a:cxn ang="0">
                  <a:pos x="451" y="1132"/>
                </a:cxn>
                <a:cxn ang="0">
                  <a:pos x="201" y="1169"/>
                </a:cxn>
                <a:cxn ang="0">
                  <a:pos x="315" y="1207"/>
                </a:cxn>
                <a:cxn ang="0">
                  <a:pos x="114" y="1267"/>
                </a:cxn>
                <a:cxn ang="0">
                  <a:pos x="451" y="1289"/>
                </a:cxn>
                <a:cxn ang="0">
                  <a:pos x="148" y="1369"/>
                </a:cxn>
                <a:cxn ang="0">
                  <a:pos x="386" y="1414"/>
                </a:cxn>
                <a:cxn ang="0">
                  <a:pos x="218" y="1478"/>
                </a:cxn>
                <a:cxn ang="0">
                  <a:pos x="418" y="1545"/>
                </a:cxn>
                <a:cxn ang="0">
                  <a:pos x="109" y="1576"/>
                </a:cxn>
                <a:cxn ang="0">
                  <a:pos x="369" y="1615"/>
                </a:cxn>
                <a:cxn ang="0">
                  <a:pos x="283" y="1674"/>
                </a:cxn>
                <a:cxn ang="0">
                  <a:pos x="473" y="1724"/>
                </a:cxn>
                <a:cxn ang="0">
                  <a:pos x="212" y="1756"/>
                </a:cxn>
                <a:cxn ang="0">
                  <a:pos x="283" y="1810"/>
                </a:cxn>
                <a:cxn ang="0">
                  <a:pos x="163" y="1849"/>
                </a:cxn>
                <a:cxn ang="0">
                  <a:pos x="419" y="1864"/>
                </a:cxn>
                <a:cxn ang="0">
                  <a:pos x="218" y="1913"/>
                </a:cxn>
                <a:cxn ang="0">
                  <a:pos x="451" y="1957"/>
                </a:cxn>
                <a:cxn ang="0">
                  <a:pos x="180" y="1989"/>
                </a:cxn>
                <a:cxn ang="0">
                  <a:pos x="299" y="2044"/>
                </a:cxn>
                <a:cxn ang="0">
                  <a:pos x="6" y="2049"/>
                </a:cxn>
              </a:cxnLst>
              <a:rect l="0" t="0" r="r" b="b"/>
              <a:pathLst>
                <a:path w="510" h="2054">
                  <a:moveTo>
                    <a:pt x="6" y="2054"/>
                  </a:moveTo>
                  <a:lnTo>
                    <a:pt x="0" y="6"/>
                  </a:lnTo>
                  <a:lnTo>
                    <a:pt x="299" y="0"/>
                  </a:lnTo>
                  <a:cubicBezTo>
                    <a:pt x="325" y="11"/>
                    <a:pt x="138" y="51"/>
                    <a:pt x="158" y="71"/>
                  </a:cubicBezTo>
                  <a:cubicBezTo>
                    <a:pt x="178" y="91"/>
                    <a:pt x="394" y="105"/>
                    <a:pt x="418" y="121"/>
                  </a:cubicBezTo>
                  <a:cubicBezTo>
                    <a:pt x="442" y="137"/>
                    <a:pt x="307" y="151"/>
                    <a:pt x="304" y="170"/>
                  </a:cubicBezTo>
                  <a:cubicBezTo>
                    <a:pt x="301" y="189"/>
                    <a:pt x="424" y="219"/>
                    <a:pt x="402" y="235"/>
                  </a:cubicBezTo>
                  <a:cubicBezTo>
                    <a:pt x="380" y="251"/>
                    <a:pt x="185" y="253"/>
                    <a:pt x="174" y="267"/>
                  </a:cubicBezTo>
                  <a:cubicBezTo>
                    <a:pt x="163" y="281"/>
                    <a:pt x="344" y="301"/>
                    <a:pt x="337" y="316"/>
                  </a:cubicBezTo>
                  <a:cubicBezTo>
                    <a:pt x="330" y="331"/>
                    <a:pt x="127" y="349"/>
                    <a:pt x="131" y="359"/>
                  </a:cubicBezTo>
                  <a:cubicBezTo>
                    <a:pt x="135" y="369"/>
                    <a:pt x="337" y="363"/>
                    <a:pt x="359" y="376"/>
                  </a:cubicBezTo>
                  <a:cubicBezTo>
                    <a:pt x="381" y="389"/>
                    <a:pt x="255" y="417"/>
                    <a:pt x="266" y="435"/>
                  </a:cubicBezTo>
                  <a:cubicBezTo>
                    <a:pt x="277" y="453"/>
                    <a:pt x="441" y="470"/>
                    <a:pt x="424" y="484"/>
                  </a:cubicBezTo>
                  <a:cubicBezTo>
                    <a:pt x="407" y="498"/>
                    <a:pt x="185" y="504"/>
                    <a:pt x="163" y="522"/>
                  </a:cubicBezTo>
                  <a:cubicBezTo>
                    <a:pt x="141" y="540"/>
                    <a:pt x="293" y="573"/>
                    <a:pt x="294" y="593"/>
                  </a:cubicBezTo>
                  <a:cubicBezTo>
                    <a:pt x="295" y="613"/>
                    <a:pt x="145" y="628"/>
                    <a:pt x="168" y="642"/>
                  </a:cubicBezTo>
                  <a:cubicBezTo>
                    <a:pt x="191" y="656"/>
                    <a:pt x="412" y="668"/>
                    <a:pt x="435" y="680"/>
                  </a:cubicBezTo>
                  <a:cubicBezTo>
                    <a:pt x="458" y="692"/>
                    <a:pt x="362" y="701"/>
                    <a:pt x="305" y="712"/>
                  </a:cubicBezTo>
                  <a:cubicBezTo>
                    <a:pt x="248" y="723"/>
                    <a:pt x="79" y="729"/>
                    <a:pt x="92" y="746"/>
                  </a:cubicBezTo>
                  <a:cubicBezTo>
                    <a:pt x="105" y="763"/>
                    <a:pt x="381" y="796"/>
                    <a:pt x="386" y="816"/>
                  </a:cubicBezTo>
                  <a:cubicBezTo>
                    <a:pt x="391" y="836"/>
                    <a:pt x="124" y="852"/>
                    <a:pt x="125" y="865"/>
                  </a:cubicBezTo>
                  <a:cubicBezTo>
                    <a:pt x="126" y="878"/>
                    <a:pt x="355" y="878"/>
                    <a:pt x="391" y="892"/>
                  </a:cubicBezTo>
                  <a:cubicBezTo>
                    <a:pt x="427" y="906"/>
                    <a:pt x="326" y="935"/>
                    <a:pt x="342" y="947"/>
                  </a:cubicBezTo>
                  <a:cubicBezTo>
                    <a:pt x="358" y="959"/>
                    <a:pt x="510" y="953"/>
                    <a:pt x="489" y="963"/>
                  </a:cubicBezTo>
                  <a:cubicBezTo>
                    <a:pt x="468" y="973"/>
                    <a:pt x="242" y="992"/>
                    <a:pt x="218" y="1006"/>
                  </a:cubicBezTo>
                  <a:cubicBezTo>
                    <a:pt x="194" y="1020"/>
                    <a:pt x="362" y="1037"/>
                    <a:pt x="348" y="1049"/>
                  </a:cubicBezTo>
                  <a:cubicBezTo>
                    <a:pt x="334" y="1061"/>
                    <a:pt x="119" y="1062"/>
                    <a:pt x="136" y="1076"/>
                  </a:cubicBezTo>
                  <a:cubicBezTo>
                    <a:pt x="153" y="1090"/>
                    <a:pt x="440" y="1117"/>
                    <a:pt x="451" y="1132"/>
                  </a:cubicBezTo>
                  <a:cubicBezTo>
                    <a:pt x="462" y="1147"/>
                    <a:pt x="224" y="1157"/>
                    <a:pt x="201" y="1169"/>
                  </a:cubicBezTo>
                  <a:cubicBezTo>
                    <a:pt x="178" y="1181"/>
                    <a:pt x="330" y="1191"/>
                    <a:pt x="315" y="1207"/>
                  </a:cubicBezTo>
                  <a:cubicBezTo>
                    <a:pt x="300" y="1223"/>
                    <a:pt x="91" y="1253"/>
                    <a:pt x="114" y="1267"/>
                  </a:cubicBezTo>
                  <a:cubicBezTo>
                    <a:pt x="137" y="1281"/>
                    <a:pt x="445" y="1272"/>
                    <a:pt x="451" y="1289"/>
                  </a:cubicBezTo>
                  <a:cubicBezTo>
                    <a:pt x="457" y="1306"/>
                    <a:pt x="159" y="1348"/>
                    <a:pt x="148" y="1369"/>
                  </a:cubicBezTo>
                  <a:cubicBezTo>
                    <a:pt x="137" y="1390"/>
                    <a:pt x="374" y="1396"/>
                    <a:pt x="386" y="1414"/>
                  </a:cubicBezTo>
                  <a:cubicBezTo>
                    <a:pt x="398" y="1432"/>
                    <a:pt x="213" y="1456"/>
                    <a:pt x="218" y="1478"/>
                  </a:cubicBezTo>
                  <a:cubicBezTo>
                    <a:pt x="223" y="1500"/>
                    <a:pt x="436" y="1529"/>
                    <a:pt x="418" y="1545"/>
                  </a:cubicBezTo>
                  <a:cubicBezTo>
                    <a:pt x="400" y="1561"/>
                    <a:pt x="117" y="1564"/>
                    <a:pt x="109" y="1576"/>
                  </a:cubicBezTo>
                  <a:cubicBezTo>
                    <a:pt x="101" y="1588"/>
                    <a:pt x="340" y="1599"/>
                    <a:pt x="369" y="1615"/>
                  </a:cubicBezTo>
                  <a:cubicBezTo>
                    <a:pt x="398" y="1631"/>
                    <a:pt x="266" y="1656"/>
                    <a:pt x="283" y="1674"/>
                  </a:cubicBezTo>
                  <a:cubicBezTo>
                    <a:pt x="300" y="1692"/>
                    <a:pt x="485" y="1710"/>
                    <a:pt x="473" y="1724"/>
                  </a:cubicBezTo>
                  <a:cubicBezTo>
                    <a:pt x="461" y="1738"/>
                    <a:pt x="244" y="1742"/>
                    <a:pt x="212" y="1756"/>
                  </a:cubicBezTo>
                  <a:cubicBezTo>
                    <a:pt x="180" y="1770"/>
                    <a:pt x="291" y="1795"/>
                    <a:pt x="283" y="1810"/>
                  </a:cubicBezTo>
                  <a:cubicBezTo>
                    <a:pt x="275" y="1825"/>
                    <a:pt x="140" y="1840"/>
                    <a:pt x="163" y="1849"/>
                  </a:cubicBezTo>
                  <a:cubicBezTo>
                    <a:pt x="186" y="1858"/>
                    <a:pt x="410" y="1853"/>
                    <a:pt x="419" y="1864"/>
                  </a:cubicBezTo>
                  <a:cubicBezTo>
                    <a:pt x="428" y="1875"/>
                    <a:pt x="213" y="1898"/>
                    <a:pt x="218" y="1913"/>
                  </a:cubicBezTo>
                  <a:cubicBezTo>
                    <a:pt x="223" y="1928"/>
                    <a:pt x="457" y="1944"/>
                    <a:pt x="451" y="1957"/>
                  </a:cubicBezTo>
                  <a:cubicBezTo>
                    <a:pt x="445" y="1970"/>
                    <a:pt x="205" y="1975"/>
                    <a:pt x="180" y="1989"/>
                  </a:cubicBezTo>
                  <a:cubicBezTo>
                    <a:pt x="155" y="2003"/>
                    <a:pt x="328" y="2034"/>
                    <a:pt x="299" y="2044"/>
                  </a:cubicBezTo>
                  <a:cubicBezTo>
                    <a:pt x="270" y="2054"/>
                    <a:pt x="67" y="2048"/>
                    <a:pt x="6" y="2049"/>
                  </a:cubicBezTo>
                </a:path>
              </a:pathLst>
            </a:cu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8" name="Line 199"/>
            <p:cNvSpPr>
              <a:spLocks noChangeShapeType="1"/>
            </p:cNvSpPr>
            <p:nvPr/>
          </p:nvSpPr>
          <p:spPr bwMode="auto">
            <a:xfrm flipH="1" flipV="1">
              <a:off x="4452" y="2227"/>
              <a:ext cx="99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1" name="Line 204"/>
          <p:cNvSpPr>
            <a:spLocks noChangeShapeType="1"/>
          </p:cNvSpPr>
          <p:nvPr/>
        </p:nvSpPr>
        <p:spPr bwMode="auto">
          <a:xfrm flipV="1">
            <a:off x="304800" y="3322637"/>
            <a:ext cx="457200" cy="609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anchor="ctr"/>
          <a:lstStyle/>
          <a:p>
            <a:endParaRPr lang="en-US"/>
          </a:p>
        </p:txBody>
      </p:sp>
      <p:sp>
        <p:nvSpPr>
          <p:cNvPr id="82" name="Line 205"/>
          <p:cNvSpPr>
            <a:spLocks noChangeShapeType="1"/>
          </p:cNvSpPr>
          <p:nvPr/>
        </p:nvSpPr>
        <p:spPr bwMode="auto">
          <a:xfrm>
            <a:off x="8072438" y="1951037"/>
            <a:ext cx="457200" cy="533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anchor="ctr"/>
          <a:lstStyle/>
          <a:p>
            <a:endParaRPr lang="en-US"/>
          </a:p>
        </p:txBody>
      </p:sp>
      <p:sp>
        <p:nvSpPr>
          <p:cNvPr id="83" name="Freeform 206"/>
          <p:cNvSpPr>
            <a:spLocks/>
          </p:cNvSpPr>
          <p:nvPr/>
        </p:nvSpPr>
        <p:spPr bwMode="auto">
          <a:xfrm>
            <a:off x="271463" y="1870075"/>
            <a:ext cx="381000" cy="1116012"/>
          </a:xfrm>
          <a:custGeom>
            <a:avLst/>
            <a:gdLst/>
            <a:ahLst/>
            <a:cxnLst>
              <a:cxn ang="0">
                <a:pos x="11" y="0"/>
              </a:cxn>
              <a:cxn ang="0">
                <a:pos x="4" y="249"/>
              </a:cxn>
              <a:cxn ang="0">
                <a:pos x="37" y="485"/>
              </a:cxn>
              <a:cxn ang="0">
                <a:pos x="129" y="616"/>
              </a:cxn>
              <a:cxn ang="0">
                <a:pos x="240" y="703"/>
              </a:cxn>
            </a:cxnLst>
            <a:rect l="0" t="0" r="r" b="b"/>
            <a:pathLst>
              <a:path w="240" h="703">
                <a:moveTo>
                  <a:pt x="11" y="0"/>
                </a:moveTo>
                <a:cubicBezTo>
                  <a:pt x="9" y="41"/>
                  <a:pt x="0" y="168"/>
                  <a:pt x="4" y="249"/>
                </a:cubicBezTo>
                <a:cubicBezTo>
                  <a:pt x="8" y="330"/>
                  <a:pt x="16" y="424"/>
                  <a:pt x="37" y="485"/>
                </a:cubicBezTo>
                <a:cubicBezTo>
                  <a:pt x="58" y="546"/>
                  <a:pt x="95" y="580"/>
                  <a:pt x="129" y="616"/>
                </a:cubicBezTo>
                <a:cubicBezTo>
                  <a:pt x="163" y="652"/>
                  <a:pt x="217" y="685"/>
                  <a:pt x="240" y="703"/>
                </a:cubicBezTo>
              </a:path>
            </a:pathLst>
          </a:custGeom>
          <a:noFill/>
          <a:ln w="28575" cap="flat" cmpd="sng">
            <a:solidFill>
              <a:srgbClr val="3399FF"/>
            </a:solidFill>
            <a:prstDash val="dash"/>
            <a:round/>
            <a:headEnd type="none" w="med" len="med"/>
            <a:tailEnd type="arrow" w="lg" len="lg"/>
          </a:ln>
          <a:effectLst/>
        </p:spPr>
        <p:txBody>
          <a:bodyPr anchor="ctr"/>
          <a:lstStyle/>
          <a:p>
            <a:endParaRPr lang="en-US"/>
          </a:p>
        </p:txBody>
      </p:sp>
      <p:grpSp>
        <p:nvGrpSpPr>
          <p:cNvPr id="84" name="Group 208"/>
          <p:cNvGrpSpPr>
            <a:grpSpLocks/>
          </p:cNvGrpSpPr>
          <p:nvPr/>
        </p:nvGrpSpPr>
        <p:grpSpPr bwMode="auto">
          <a:xfrm>
            <a:off x="2803525" y="4038600"/>
            <a:ext cx="4359275" cy="1906588"/>
            <a:chOff x="1536" y="2688"/>
            <a:chExt cx="2746" cy="1201"/>
          </a:xfrm>
        </p:grpSpPr>
        <p:pic>
          <p:nvPicPr>
            <p:cNvPr id="85" name="Picture 123" descr="speckle_norm_CreateAgif"/>
            <p:cNvPicPr>
              <a:picLocks noChangeAspect="1" noChangeArrowheads="1" noCrop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2496" y="3018"/>
              <a:ext cx="864" cy="865"/>
            </a:xfrm>
            <a:prstGeom prst="rect">
              <a:avLst/>
            </a:prstGeom>
            <a:noFill/>
          </p:spPr>
        </p:pic>
        <p:grpSp>
          <p:nvGrpSpPr>
            <p:cNvPr id="86" name="Group 125"/>
            <p:cNvGrpSpPr>
              <a:grpSpLocks/>
            </p:cNvGrpSpPr>
            <p:nvPr/>
          </p:nvGrpSpPr>
          <p:grpSpPr bwMode="auto">
            <a:xfrm>
              <a:off x="1536" y="3018"/>
              <a:ext cx="912" cy="864"/>
              <a:chOff x="-74" y="13"/>
              <a:chExt cx="3225" cy="3225"/>
            </a:xfrm>
          </p:grpSpPr>
          <p:pic>
            <p:nvPicPr>
              <p:cNvPr id="94" name="Picture 126" descr="phase015"/>
              <p:cNvPicPr>
                <a:picLocks noChangeAspect="1" noChangeArrowheads="1"/>
              </p:cNvPicPr>
              <p:nvPr/>
            </p:nvPicPr>
            <p:blipFill>
              <a:blip r:embed="rId10" cstate="print">
                <a:lum bright="40000" contrast="50000"/>
              </a:blip>
              <a:srcRect/>
              <a:stretch>
                <a:fillRect/>
              </a:stretch>
            </p:blipFill>
            <p:spPr bwMode="auto">
              <a:xfrm>
                <a:off x="-74" y="13"/>
                <a:ext cx="3225" cy="3225"/>
              </a:xfrm>
              <a:prstGeom prst="rect">
                <a:avLst/>
              </a:prstGeom>
              <a:noFill/>
            </p:spPr>
          </p:pic>
          <p:sp>
            <p:nvSpPr>
              <p:cNvPr id="95" name="Rectangle 127"/>
              <p:cNvSpPr>
                <a:spLocks noChangeAspect="1" noChangeArrowheads="1"/>
              </p:cNvSpPr>
              <p:nvPr/>
            </p:nvSpPr>
            <p:spPr bwMode="auto">
              <a:xfrm>
                <a:off x="1434" y="1518"/>
                <a:ext cx="202" cy="202"/>
              </a:xfrm>
              <a:prstGeom prst="rect">
                <a:avLst/>
              </a:prstGeom>
              <a:noFill/>
              <a:ln w="3175">
                <a:solidFill>
                  <a:srgbClr val="FFFF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87" name="Text Box 128"/>
            <p:cNvSpPr txBox="1">
              <a:spLocks noChangeArrowheads="1"/>
            </p:cNvSpPr>
            <p:nvPr/>
          </p:nvSpPr>
          <p:spPr bwMode="auto">
            <a:xfrm>
              <a:off x="1677" y="2818"/>
              <a:ext cx="627" cy="17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ja-JP" sz="1200" b="1">
                  <a:latin typeface="Arial" charset="0"/>
                </a:rPr>
                <a:t>CCD image</a:t>
              </a:r>
            </a:p>
          </p:txBody>
        </p:sp>
        <p:sp>
          <p:nvSpPr>
            <p:cNvPr id="88" name="Line 129"/>
            <p:cNvSpPr>
              <a:spLocks noChangeShapeType="1"/>
            </p:cNvSpPr>
            <p:nvPr/>
          </p:nvSpPr>
          <p:spPr bwMode="auto">
            <a:xfrm flipV="1">
              <a:off x="2016" y="3032"/>
              <a:ext cx="480" cy="384"/>
            </a:xfrm>
            <a:prstGeom prst="line">
              <a:avLst/>
            </a:prstGeom>
            <a:noFill/>
            <a:ln w="12700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89" name="Line 130"/>
            <p:cNvSpPr>
              <a:spLocks noChangeShapeType="1"/>
            </p:cNvSpPr>
            <p:nvPr/>
          </p:nvSpPr>
          <p:spPr bwMode="auto">
            <a:xfrm>
              <a:off x="2008" y="3470"/>
              <a:ext cx="481" cy="405"/>
            </a:xfrm>
            <a:prstGeom prst="line">
              <a:avLst/>
            </a:prstGeom>
            <a:noFill/>
            <a:ln w="12700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90" name="Rectangle 131"/>
            <p:cNvSpPr>
              <a:spLocks noChangeArrowheads="1"/>
            </p:cNvSpPr>
            <p:nvPr/>
          </p:nvSpPr>
          <p:spPr bwMode="auto">
            <a:xfrm>
              <a:off x="2494" y="3018"/>
              <a:ext cx="878" cy="871"/>
            </a:xfrm>
            <a:prstGeom prst="rect">
              <a:avLst/>
            </a:prstGeom>
            <a:noFill/>
            <a:ln w="28575" algn="ctr">
              <a:solidFill>
                <a:srgbClr val="FFFF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graphicFrame>
          <p:nvGraphicFramePr>
            <p:cNvPr id="91" name="Object 132"/>
            <p:cNvGraphicFramePr>
              <a:graphicFrameLocks noChangeAspect="1"/>
            </p:cNvGraphicFramePr>
            <p:nvPr/>
          </p:nvGraphicFramePr>
          <p:xfrm>
            <a:off x="3414" y="2688"/>
            <a:ext cx="840" cy="31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1" imgW="1066680" imgH="393480" progId="Equation.DSMT4">
                    <p:embed/>
                  </p:oleObj>
                </mc:Choice>
                <mc:Fallback>
                  <p:oleObj name="Equation" r:id="rId11" imgW="1066680" imgH="393480" progId="Equation.DSMT4">
                    <p:embed/>
                    <p:pic>
                      <p:nvPicPr>
                        <p:cNvPr id="91" name="Object 13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414" y="2688"/>
                          <a:ext cx="840" cy="31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2" name="Object 133"/>
            <p:cNvGraphicFramePr>
              <a:graphicFrameLocks noChangeAspect="1"/>
            </p:cNvGraphicFramePr>
            <p:nvPr/>
          </p:nvGraphicFramePr>
          <p:xfrm>
            <a:off x="2544" y="2688"/>
            <a:ext cx="780" cy="31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3" imgW="990360" imgH="393480" progId="Equation.DSMT4">
                    <p:embed/>
                  </p:oleObj>
                </mc:Choice>
                <mc:Fallback>
                  <p:oleObj name="Equation" r:id="rId13" imgW="990360" imgH="393480" progId="Equation.DSMT4">
                    <p:embed/>
                    <p:pic>
                      <p:nvPicPr>
                        <p:cNvPr id="92" name="Object 13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544" y="2688"/>
                          <a:ext cx="780" cy="31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93" name="Picture 207" descr="5-yhKE"/>
            <p:cNvPicPr>
              <a:picLocks noChangeAspect="1" noChangeArrowheads="1" noCrop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3418" y="3019"/>
              <a:ext cx="864" cy="864"/>
            </a:xfrm>
            <a:prstGeom prst="rect">
              <a:avLst/>
            </a:prstGeom>
            <a:noFill/>
          </p:spPr>
        </p:pic>
      </p:grpSp>
      <p:sp>
        <p:nvSpPr>
          <p:cNvPr id="98" name="TextBox 97">
            <a:extLst>
              <a:ext uri="{FF2B5EF4-FFF2-40B4-BE49-F238E27FC236}">
                <a16:creationId xmlns:a16="http://schemas.microsoft.com/office/drawing/2014/main" id="{82748EA0-90AC-F8B0-C497-B09DDBAEE10F}"/>
              </a:ext>
            </a:extLst>
          </p:cNvPr>
          <p:cNvSpPr txBox="1"/>
          <p:nvPr/>
        </p:nvSpPr>
        <p:spPr>
          <a:xfrm>
            <a:off x="0" y="6258476"/>
            <a:ext cx="9220200" cy="338532"/>
          </a:xfrm>
          <a:prstGeom prst="rect">
            <a:avLst/>
          </a:prstGeom>
          <a:noFill/>
        </p:spPr>
        <p:txBody>
          <a:bodyPr wrap="square" lIns="91418" tIns="45709" rIns="91418" bIns="45709" rtlCol="0">
            <a:spAutoFit/>
          </a:bodyPr>
          <a:lstStyle/>
          <a:p>
            <a:r>
              <a:rPr lang="en-US" sz="1600" dirty="0">
                <a:solidFill>
                  <a:srgbClr val="7030A0"/>
                </a:solidFill>
              </a:rPr>
              <a:t>D. N. Naik, et al , Opt. Express 19 (2011) 1408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72DE17DC-D919-41D9-7FD9-77411CBF55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26369" y="127247"/>
            <a:ext cx="60198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kumimoji="0" lang="en-US" altLang="ja-JP" sz="3200" b="1" dirty="0">
                <a:solidFill>
                  <a:srgbClr val="002060"/>
                </a:solidFill>
                <a:latin typeface="Agency FB" panose="020B0503020202020204" pitchFamily="34" charset="0"/>
                <a:cs typeface="Aharoni" pitchFamily="2" charset="-79"/>
              </a:rPr>
              <a:t>HBT for 3D Holography: Realization</a:t>
            </a:r>
            <a:endParaRPr kumimoji="0" lang="en-IN" altLang="ja-JP" sz="3200" b="1" dirty="0">
              <a:solidFill>
                <a:srgbClr val="002060"/>
              </a:solidFill>
              <a:latin typeface="Agency FB" panose="020B0503020202020204" pitchFamily="34" charset="0"/>
              <a:ea typeface="Batang" pitchFamily="18" charset="-127"/>
              <a:cs typeface="Aharoni" pitchFamily="2" charset="-79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/>
          <p:cNvPicPr>
            <a:picLocks noChangeAspect="1" noChangeArrowheads="1"/>
          </p:cNvPicPr>
          <p:nvPr/>
        </p:nvPicPr>
        <p:blipFill rotWithShape="1">
          <a:blip r:embed="rId2"/>
          <a:srcRect l="4293" t="5111" r="11583" b="3844"/>
          <a:stretch/>
        </p:blipFill>
        <p:spPr bwMode="auto">
          <a:xfrm>
            <a:off x="76200" y="2209800"/>
            <a:ext cx="8693542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1219200" y="0"/>
            <a:ext cx="7772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Comic Sans MS" pitchFamily="66" charset="0"/>
              </a:rPr>
              <a:t>Optics </a:t>
            </a:r>
            <a:r>
              <a:rPr lang="en-US" sz="3200" b="1" dirty="0">
                <a:latin typeface="Comic Sans MS" pitchFamily="66" charset="0"/>
              </a:rPr>
              <a:t>with random light</a:t>
            </a:r>
          </a:p>
        </p:txBody>
      </p:sp>
      <p:pic>
        <p:nvPicPr>
          <p:cNvPr id="2" name="Picture 7">
            <a:extLst>
              <a:ext uri="{FF2B5EF4-FFF2-40B4-BE49-F238E27FC236}">
                <a16:creationId xmlns:a16="http://schemas.microsoft.com/office/drawing/2014/main" id="{3957617C-489B-3607-C1E1-82AC066CFB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16876" y="656380"/>
            <a:ext cx="3657600" cy="16371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461332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19200" y="0"/>
            <a:ext cx="76962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Comic Sans MS" pitchFamily="66" charset="0"/>
              </a:rPr>
              <a:t> </a:t>
            </a:r>
            <a:r>
              <a:rPr lang="en-US" sz="3300" b="1" dirty="0">
                <a:solidFill>
                  <a:srgbClr val="002060"/>
                </a:solidFill>
                <a:latin typeface="Agency FB" panose="020B0503020202020204" pitchFamily="34" charset="0"/>
              </a:rPr>
              <a:t>Single pixel correlation holography</a:t>
            </a: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91000" y="5438775"/>
            <a:ext cx="4661308" cy="141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8850" name="Picture 2"/>
          <p:cNvPicPr>
            <a:picLocks noChangeAspect="1" noChangeArrowheads="1"/>
          </p:cNvPicPr>
          <p:nvPr/>
        </p:nvPicPr>
        <p:blipFill>
          <a:blip r:embed="rId3"/>
          <a:srcRect b="6667"/>
          <a:stretch>
            <a:fillRect/>
          </a:stretch>
        </p:blipFill>
        <p:spPr bwMode="auto">
          <a:xfrm>
            <a:off x="107768" y="1476375"/>
            <a:ext cx="8166463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5A91063-E2DA-6ED0-7397-368830872075}"/>
              </a:ext>
            </a:extLst>
          </p:cNvPr>
          <p:cNvSpPr txBox="1"/>
          <p:nvPr/>
        </p:nvSpPr>
        <p:spPr>
          <a:xfrm>
            <a:off x="1035254" y="5114936"/>
            <a:ext cx="54864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1600" i="0" dirty="0">
                <a:solidFill>
                  <a:srgbClr val="002060"/>
                </a:solidFill>
                <a:effectLst/>
              </a:rPr>
              <a:t>R. K. Singh, Opt. Lett 42 (2017)2515</a:t>
            </a:r>
            <a:endParaRPr lang="en-IN" sz="1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14235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3429000" y="5410200"/>
            <a:ext cx="3505200" cy="1219200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143000" y="0"/>
            <a:ext cx="38100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b="1" dirty="0">
                <a:solidFill>
                  <a:srgbClr val="002060"/>
                </a:solidFill>
                <a:latin typeface="Agency FB" panose="020B0503020202020204" pitchFamily="34" charset="0"/>
                <a:cs typeface="Times New Roman" pitchFamily="18" charset="0"/>
              </a:rPr>
              <a:t>Optical Channel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20477" y="593570"/>
            <a:ext cx="8871123" cy="4130830"/>
            <a:chOff x="7544" y="1143000"/>
            <a:chExt cx="8871123" cy="4589811"/>
          </a:xfrm>
        </p:grpSpPr>
        <p:sp>
          <p:nvSpPr>
            <p:cNvPr id="5" name="Rectangle 4"/>
            <p:cNvSpPr/>
            <p:nvPr/>
          </p:nvSpPr>
          <p:spPr>
            <a:xfrm>
              <a:off x="7665211" y="4077505"/>
              <a:ext cx="120696" cy="293524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" name="Group 148"/>
            <p:cNvGrpSpPr/>
            <p:nvPr/>
          </p:nvGrpSpPr>
          <p:grpSpPr>
            <a:xfrm>
              <a:off x="2994759" y="1509169"/>
              <a:ext cx="1403782" cy="1094629"/>
              <a:chOff x="7886114" y="3962400"/>
              <a:chExt cx="1181686" cy="909344"/>
            </a:xfrm>
          </p:grpSpPr>
          <p:pic>
            <p:nvPicPr>
              <p:cNvPr id="59" name="Picture 2" descr="Image result for laptop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7886114" y="3962400"/>
                <a:ext cx="1181686" cy="909344"/>
              </a:xfrm>
              <a:prstGeom prst="rect">
                <a:avLst/>
              </a:prstGeom>
              <a:noFill/>
            </p:spPr>
          </p:pic>
          <p:sp>
            <p:nvSpPr>
              <p:cNvPr id="60" name="Rectangle 6"/>
              <p:cNvSpPr/>
              <p:nvPr/>
            </p:nvSpPr>
            <p:spPr>
              <a:xfrm rot="5400000">
                <a:off x="8214291" y="3901509"/>
                <a:ext cx="513609" cy="787791"/>
              </a:xfrm>
              <a:prstGeom prst="rect">
                <a:avLst/>
              </a:prstGeom>
              <a:blipFill>
                <a:blip r:embed="rId3" cstate="print"/>
                <a:stretch>
                  <a:fillRect/>
                </a:stretch>
              </a:blip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" name="Freeform 6"/>
            <p:cNvSpPr/>
            <p:nvPr/>
          </p:nvSpPr>
          <p:spPr>
            <a:xfrm>
              <a:off x="2108202" y="2132592"/>
              <a:ext cx="1086261" cy="917262"/>
            </a:xfrm>
            <a:custGeom>
              <a:avLst/>
              <a:gdLst>
                <a:gd name="connsiteX0" fmla="*/ 0 w 900332"/>
                <a:gd name="connsiteY0" fmla="*/ 480614 h 480614"/>
                <a:gd name="connsiteX1" fmla="*/ 267286 w 900332"/>
                <a:gd name="connsiteY1" fmla="*/ 466547 h 480614"/>
                <a:gd name="connsiteX2" fmla="*/ 295422 w 900332"/>
                <a:gd name="connsiteY2" fmla="*/ 438411 h 480614"/>
                <a:gd name="connsiteX3" fmla="*/ 379828 w 900332"/>
                <a:gd name="connsiteY3" fmla="*/ 382141 h 480614"/>
                <a:gd name="connsiteX4" fmla="*/ 450166 w 900332"/>
                <a:gd name="connsiteY4" fmla="*/ 311802 h 480614"/>
                <a:gd name="connsiteX5" fmla="*/ 464234 w 900332"/>
                <a:gd name="connsiteY5" fmla="*/ 269599 h 480614"/>
                <a:gd name="connsiteX6" fmla="*/ 548640 w 900332"/>
                <a:gd name="connsiteY6" fmla="*/ 171125 h 480614"/>
                <a:gd name="connsiteX7" fmla="*/ 590843 w 900332"/>
                <a:gd name="connsiteY7" fmla="*/ 142990 h 480614"/>
                <a:gd name="connsiteX8" fmla="*/ 661182 w 900332"/>
                <a:gd name="connsiteY8" fmla="*/ 100787 h 480614"/>
                <a:gd name="connsiteX9" fmla="*/ 773723 w 900332"/>
                <a:gd name="connsiteY9" fmla="*/ 44516 h 480614"/>
                <a:gd name="connsiteX10" fmla="*/ 773723 w 900332"/>
                <a:gd name="connsiteY10" fmla="*/ 44516 h 480614"/>
                <a:gd name="connsiteX11" fmla="*/ 858129 w 900332"/>
                <a:gd name="connsiteY11" fmla="*/ 2313 h 480614"/>
                <a:gd name="connsiteX12" fmla="*/ 900332 w 900332"/>
                <a:gd name="connsiteY12" fmla="*/ 2313 h 480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00332" h="480614">
                  <a:moveTo>
                    <a:pt x="0" y="480614"/>
                  </a:moveTo>
                  <a:cubicBezTo>
                    <a:pt x="89095" y="475925"/>
                    <a:pt x="178964" y="479164"/>
                    <a:pt x="267286" y="466547"/>
                  </a:cubicBezTo>
                  <a:cubicBezTo>
                    <a:pt x="280416" y="464671"/>
                    <a:pt x="284811" y="446369"/>
                    <a:pt x="295422" y="438411"/>
                  </a:cubicBezTo>
                  <a:cubicBezTo>
                    <a:pt x="322474" y="418122"/>
                    <a:pt x="355918" y="406052"/>
                    <a:pt x="379828" y="382141"/>
                  </a:cubicBezTo>
                  <a:lnTo>
                    <a:pt x="450166" y="311802"/>
                  </a:lnTo>
                  <a:cubicBezTo>
                    <a:pt x="454855" y="297734"/>
                    <a:pt x="457602" y="282862"/>
                    <a:pt x="464234" y="269599"/>
                  </a:cubicBezTo>
                  <a:cubicBezTo>
                    <a:pt x="480144" y="237779"/>
                    <a:pt x="522680" y="188431"/>
                    <a:pt x="548640" y="171125"/>
                  </a:cubicBezTo>
                  <a:cubicBezTo>
                    <a:pt x="562708" y="161747"/>
                    <a:pt x="577641" y="153552"/>
                    <a:pt x="590843" y="142990"/>
                  </a:cubicBezTo>
                  <a:cubicBezTo>
                    <a:pt x="646016" y="98852"/>
                    <a:pt x="587891" y="125216"/>
                    <a:pt x="661182" y="100787"/>
                  </a:cubicBezTo>
                  <a:cubicBezTo>
                    <a:pt x="710287" y="51680"/>
                    <a:pt x="676734" y="76845"/>
                    <a:pt x="773723" y="44516"/>
                  </a:cubicBezTo>
                  <a:lnTo>
                    <a:pt x="773723" y="44516"/>
                  </a:lnTo>
                  <a:cubicBezTo>
                    <a:pt x="806128" y="22913"/>
                    <a:pt x="819302" y="8784"/>
                    <a:pt x="858129" y="2313"/>
                  </a:cubicBezTo>
                  <a:cubicBezTo>
                    <a:pt x="872005" y="0"/>
                    <a:pt x="886264" y="2313"/>
                    <a:pt x="900332" y="2313"/>
                  </a:cubicBezTo>
                </a:path>
              </a:pathLst>
            </a:cu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 descr="download.jpg"/>
            <p:cNvPicPr>
              <a:picLocks noChangeAspect="1"/>
            </p:cNvPicPr>
            <p:nvPr/>
          </p:nvPicPr>
          <p:blipFill>
            <a:blip r:embed="rId4" cstate="print"/>
            <a:srcRect l="10829" r="16074"/>
            <a:stretch>
              <a:fillRect/>
            </a:stretch>
          </p:blipFill>
          <p:spPr>
            <a:xfrm>
              <a:off x="7544" y="2653634"/>
              <a:ext cx="2932923" cy="2724270"/>
            </a:xfrm>
            <a:prstGeom prst="rect">
              <a:avLst/>
            </a:prstGeom>
            <a:scene3d>
              <a:camera prst="isometricOffAxis2Right"/>
              <a:lightRig rig="threePt" dir="t"/>
            </a:scene3d>
          </p:spPr>
        </p:pic>
        <p:sp>
          <p:nvSpPr>
            <p:cNvPr id="9" name="Isosceles Triangle 8"/>
            <p:cNvSpPr/>
            <p:nvPr/>
          </p:nvSpPr>
          <p:spPr>
            <a:xfrm rot="10800000">
              <a:off x="2476717" y="4526258"/>
              <a:ext cx="233964" cy="869283"/>
            </a:xfrm>
            <a:prstGeom prst="triangle">
              <a:avLst/>
            </a:prstGeom>
            <a:solidFill>
              <a:srgbClr val="FF0000">
                <a:alpha val="65000"/>
              </a:srgbClr>
            </a:solidFill>
            <a:ln>
              <a:solidFill>
                <a:srgbClr val="FF0000">
                  <a:alpha val="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" name="Group 16"/>
            <p:cNvGrpSpPr/>
            <p:nvPr/>
          </p:nvGrpSpPr>
          <p:grpSpPr>
            <a:xfrm rot="16200000">
              <a:off x="2397650" y="5379259"/>
              <a:ext cx="395129" cy="311952"/>
              <a:chOff x="3071906" y="1999127"/>
              <a:chExt cx="280894" cy="210672"/>
            </a:xfrm>
          </p:grpSpPr>
          <p:sp>
            <p:nvSpPr>
              <p:cNvPr id="57" name="Can 11"/>
              <p:cNvSpPr/>
              <p:nvPr/>
            </p:nvSpPr>
            <p:spPr>
              <a:xfrm rot="16200000">
                <a:off x="3067692" y="2003342"/>
                <a:ext cx="210671" cy="202244"/>
              </a:xfrm>
              <a:prstGeom prst="can">
                <a:avLst>
                  <a:gd name="adj" fmla="val 8724"/>
                </a:avLst>
              </a:prstGeom>
              <a:gradFill flip="none" rotWithShape="1">
                <a:gsLst>
                  <a:gs pos="0">
                    <a:srgbClr val="FFFFFF"/>
                  </a:gs>
                  <a:gs pos="7001">
                    <a:srgbClr val="E6E6E6"/>
                  </a:gs>
                  <a:gs pos="32001">
                    <a:srgbClr val="7D8496"/>
                  </a:gs>
                  <a:gs pos="47000">
                    <a:srgbClr val="E6E6E6"/>
                  </a:gs>
                  <a:gs pos="85001">
                    <a:srgbClr val="7D8496"/>
                  </a:gs>
                  <a:gs pos="100000">
                    <a:srgbClr val="E6E6E6"/>
                  </a:gs>
                </a:gsLst>
                <a:lin ang="5400000" scaled="0"/>
                <a:tileRect/>
              </a:gra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8" name="Isosceles Triangle 57"/>
              <p:cNvSpPr/>
              <p:nvPr/>
            </p:nvSpPr>
            <p:spPr>
              <a:xfrm rot="5400000">
                <a:off x="3205330" y="2062329"/>
                <a:ext cx="210671" cy="84268"/>
              </a:xfrm>
              <a:prstGeom prst="triangle">
                <a:avLst/>
              </a:prstGeom>
              <a:gradFill flip="none" rotWithShape="1">
                <a:gsLst>
                  <a:gs pos="0">
                    <a:srgbClr val="FFFFFF"/>
                  </a:gs>
                  <a:gs pos="7001">
                    <a:srgbClr val="E6E6E6"/>
                  </a:gs>
                  <a:gs pos="32001">
                    <a:srgbClr val="7D8496"/>
                  </a:gs>
                  <a:gs pos="47000">
                    <a:srgbClr val="E6E6E6"/>
                  </a:gs>
                  <a:gs pos="85001">
                    <a:srgbClr val="7D8496"/>
                  </a:gs>
                  <a:gs pos="100000">
                    <a:srgbClr val="E6E6E6"/>
                  </a:gs>
                </a:gsLst>
                <a:lin ang="5400000" scaled="0"/>
                <a:tileRect/>
              </a:gradFill>
              <a:ln w="3175" cap="rnd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" name="Group 129"/>
            <p:cNvGrpSpPr/>
            <p:nvPr/>
          </p:nvGrpSpPr>
          <p:grpSpPr>
            <a:xfrm>
              <a:off x="2035251" y="3278786"/>
              <a:ext cx="1064535" cy="948310"/>
              <a:chOff x="2039344" y="1981200"/>
              <a:chExt cx="896112" cy="787791"/>
            </a:xfrm>
          </p:grpSpPr>
          <p:sp>
            <p:nvSpPr>
              <p:cNvPr id="47" name="Rectangle 14"/>
              <p:cNvSpPr/>
              <p:nvPr/>
            </p:nvSpPr>
            <p:spPr>
              <a:xfrm rot="10800000">
                <a:off x="2039344" y="2083896"/>
                <a:ext cx="896112" cy="621792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  <a:scene3d>
                <a:camera prst="isometricOffAxis1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5" name="Group 142"/>
              <p:cNvGrpSpPr/>
              <p:nvPr/>
            </p:nvGrpSpPr>
            <p:grpSpPr>
              <a:xfrm>
                <a:off x="2057400" y="1981200"/>
                <a:ext cx="853440" cy="787791"/>
                <a:chOff x="3733800" y="1558709"/>
                <a:chExt cx="787901" cy="727291"/>
              </a:xfrm>
            </p:grpSpPr>
            <p:sp>
              <p:nvSpPr>
                <p:cNvPr id="49" name="Rectangle 16"/>
                <p:cNvSpPr/>
                <p:nvPr/>
              </p:nvSpPr>
              <p:spPr>
                <a:xfrm flipH="1" flipV="1">
                  <a:off x="3733800" y="1740532"/>
                  <a:ext cx="545470" cy="54546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</a:ln>
                <a:scene3d>
                  <a:camera prst="perspectiveFront"/>
                  <a:lightRig rig="threePt" dir="t"/>
                </a:scene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0" name="Rectangle 49"/>
                <p:cNvSpPr/>
                <p:nvPr/>
              </p:nvSpPr>
              <p:spPr>
                <a:xfrm flipH="1" flipV="1">
                  <a:off x="3976231" y="1558709"/>
                  <a:ext cx="545470" cy="54546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</a:ln>
                <a:scene3d>
                  <a:camera prst="perspectiveFront"/>
                  <a:lightRig rig="threePt" dir="t"/>
                </a:scene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51" name="Straight Connector 50"/>
                <p:cNvCxnSpPr/>
                <p:nvPr/>
              </p:nvCxnSpPr>
              <p:spPr>
                <a:xfrm flipH="1">
                  <a:off x="3733800" y="2104177"/>
                  <a:ext cx="242431" cy="181823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</a:ln>
                <a:scene3d>
                  <a:camera prst="perspectiveFront"/>
                  <a:lightRig rig="threePt" dir="t"/>
                </a:scene3d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Straight Connector 51"/>
                <p:cNvCxnSpPr/>
                <p:nvPr/>
              </p:nvCxnSpPr>
              <p:spPr>
                <a:xfrm flipH="1">
                  <a:off x="3733800" y="1558709"/>
                  <a:ext cx="242431" cy="181823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</a:ln>
                <a:scene3d>
                  <a:camera prst="perspectiveFront"/>
                  <a:lightRig rig="threePt" dir="t"/>
                </a:scene3d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Straight Connector 52"/>
                <p:cNvCxnSpPr/>
                <p:nvPr/>
              </p:nvCxnSpPr>
              <p:spPr>
                <a:xfrm flipH="1">
                  <a:off x="4279270" y="2104177"/>
                  <a:ext cx="242431" cy="181823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</a:ln>
                <a:scene3d>
                  <a:camera prst="perspectiveFront"/>
                  <a:lightRig rig="threePt" dir="t"/>
                </a:scene3d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53"/>
                <p:cNvCxnSpPr/>
                <p:nvPr/>
              </p:nvCxnSpPr>
              <p:spPr>
                <a:xfrm flipH="1">
                  <a:off x="4279270" y="1558709"/>
                  <a:ext cx="242431" cy="181823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</a:ln>
                <a:scene3d>
                  <a:camera prst="perspectiveFront"/>
                  <a:lightRig rig="threePt" dir="t"/>
                </a:scene3d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9"/>
                <p:cNvCxnSpPr/>
                <p:nvPr/>
              </p:nvCxnSpPr>
              <p:spPr>
                <a:xfrm rot="10800000" flipH="1" flipV="1">
                  <a:off x="3976231" y="2104177"/>
                  <a:ext cx="303039" cy="181823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  <a:scene3d>
                  <a:camera prst="perspectiveFront"/>
                  <a:lightRig rig="threePt" dir="t"/>
                </a:scene3d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/>
                <p:cNvCxnSpPr/>
                <p:nvPr/>
              </p:nvCxnSpPr>
              <p:spPr>
                <a:xfrm rot="10800000" flipH="1" flipV="1">
                  <a:off x="3976231" y="1558709"/>
                  <a:ext cx="303039" cy="181823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  <a:scene3d>
                  <a:camera prst="perspectiveFront"/>
                  <a:lightRig rig="threePt" dir="t"/>
                </a:scene3d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12" name="Rectangle 11"/>
            <p:cNvSpPr/>
            <p:nvPr/>
          </p:nvSpPr>
          <p:spPr>
            <a:xfrm rot="16200000">
              <a:off x="2165612" y="4032846"/>
              <a:ext cx="825536" cy="181043"/>
            </a:xfrm>
            <a:prstGeom prst="rect">
              <a:avLst/>
            </a:prstGeom>
            <a:solidFill>
              <a:srgbClr val="FF0000">
                <a:alpha val="65000"/>
              </a:srgbClr>
            </a:solidFill>
            <a:ln>
              <a:solidFill>
                <a:srgbClr val="FF0000">
                  <a:alpha val="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756724" y="3703546"/>
              <a:ext cx="731135" cy="190507"/>
            </a:xfrm>
            <a:prstGeom prst="rect">
              <a:avLst/>
            </a:prstGeom>
            <a:solidFill>
              <a:srgbClr val="FF0000">
                <a:alpha val="65000"/>
              </a:srgbClr>
            </a:solidFill>
            <a:ln>
              <a:solidFill>
                <a:srgbClr val="FF0000">
                  <a:alpha val="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2668902" y="3710600"/>
              <a:ext cx="4797648" cy="183453"/>
            </a:xfrm>
            <a:prstGeom prst="rect">
              <a:avLst/>
            </a:prstGeom>
            <a:solidFill>
              <a:srgbClr val="FF0000">
                <a:alpha val="65000"/>
              </a:srgbClr>
            </a:solidFill>
            <a:ln>
              <a:solidFill>
                <a:srgbClr val="FF0000">
                  <a:alpha val="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7" name="Group 143"/>
            <p:cNvGrpSpPr/>
            <p:nvPr/>
          </p:nvGrpSpPr>
          <p:grpSpPr>
            <a:xfrm>
              <a:off x="2849946" y="3562427"/>
              <a:ext cx="832799" cy="606804"/>
              <a:chOff x="2667000" y="3534508"/>
              <a:chExt cx="701040" cy="504092"/>
            </a:xfrm>
          </p:grpSpPr>
          <p:sp>
            <p:nvSpPr>
              <p:cNvPr id="45" name="Freeform 44"/>
              <p:cNvSpPr/>
              <p:nvPr/>
            </p:nvSpPr>
            <p:spPr>
              <a:xfrm>
                <a:off x="2667000" y="3534508"/>
                <a:ext cx="701040" cy="504092"/>
              </a:xfrm>
              <a:custGeom>
                <a:avLst/>
                <a:gdLst>
                  <a:gd name="connsiteX0" fmla="*/ 337625 w 886298"/>
                  <a:gd name="connsiteY0" fmla="*/ 970671 h 1049824"/>
                  <a:gd name="connsiteX1" fmla="*/ 295422 w 886298"/>
                  <a:gd name="connsiteY1" fmla="*/ 942536 h 1049824"/>
                  <a:gd name="connsiteX2" fmla="*/ 182880 w 886298"/>
                  <a:gd name="connsiteY2" fmla="*/ 914400 h 1049824"/>
                  <a:gd name="connsiteX3" fmla="*/ 98474 w 886298"/>
                  <a:gd name="connsiteY3" fmla="*/ 858129 h 1049824"/>
                  <a:gd name="connsiteX4" fmla="*/ 56271 w 886298"/>
                  <a:gd name="connsiteY4" fmla="*/ 829994 h 1049824"/>
                  <a:gd name="connsiteX5" fmla="*/ 28136 w 886298"/>
                  <a:gd name="connsiteY5" fmla="*/ 787791 h 1049824"/>
                  <a:gd name="connsiteX6" fmla="*/ 14068 w 886298"/>
                  <a:gd name="connsiteY6" fmla="*/ 731520 h 1049824"/>
                  <a:gd name="connsiteX7" fmla="*/ 0 w 886298"/>
                  <a:gd name="connsiteY7" fmla="*/ 689317 h 1049824"/>
                  <a:gd name="connsiteX8" fmla="*/ 14068 w 886298"/>
                  <a:gd name="connsiteY8" fmla="*/ 379828 h 1049824"/>
                  <a:gd name="connsiteX9" fmla="*/ 28136 w 886298"/>
                  <a:gd name="connsiteY9" fmla="*/ 337625 h 1049824"/>
                  <a:gd name="connsiteX10" fmla="*/ 56271 w 886298"/>
                  <a:gd name="connsiteY10" fmla="*/ 309489 h 1049824"/>
                  <a:gd name="connsiteX11" fmla="*/ 70339 w 886298"/>
                  <a:gd name="connsiteY11" fmla="*/ 267286 h 1049824"/>
                  <a:gd name="connsiteX12" fmla="*/ 182880 w 886298"/>
                  <a:gd name="connsiteY12" fmla="*/ 126609 h 1049824"/>
                  <a:gd name="connsiteX13" fmla="*/ 267286 w 886298"/>
                  <a:gd name="connsiteY13" fmla="*/ 70339 h 1049824"/>
                  <a:gd name="connsiteX14" fmla="*/ 309489 w 886298"/>
                  <a:gd name="connsiteY14" fmla="*/ 56271 h 1049824"/>
                  <a:gd name="connsiteX15" fmla="*/ 351692 w 886298"/>
                  <a:gd name="connsiteY15" fmla="*/ 28136 h 1049824"/>
                  <a:gd name="connsiteX16" fmla="*/ 436099 w 886298"/>
                  <a:gd name="connsiteY16" fmla="*/ 0 h 1049824"/>
                  <a:gd name="connsiteX17" fmla="*/ 590843 w 886298"/>
                  <a:gd name="connsiteY17" fmla="*/ 14068 h 1049824"/>
                  <a:gd name="connsiteX18" fmla="*/ 703385 w 886298"/>
                  <a:gd name="connsiteY18" fmla="*/ 112542 h 1049824"/>
                  <a:gd name="connsiteX19" fmla="*/ 815926 w 886298"/>
                  <a:gd name="connsiteY19" fmla="*/ 196948 h 1049824"/>
                  <a:gd name="connsiteX20" fmla="*/ 872197 w 886298"/>
                  <a:gd name="connsiteY20" fmla="*/ 295422 h 1049824"/>
                  <a:gd name="connsiteX21" fmla="*/ 886265 w 886298"/>
                  <a:gd name="connsiteY21" fmla="*/ 351692 h 1049824"/>
                  <a:gd name="connsiteX22" fmla="*/ 858129 w 886298"/>
                  <a:gd name="connsiteY22" fmla="*/ 562708 h 1049824"/>
                  <a:gd name="connsiteX23" fmla="*/ 801859 w 886298"/>
                  <a:gd name="connsiteY23" fmla="*/ 647114 h 1049824"/>
                  <a:gd name="connsiteX24" fmla="*/ 773723 w 886298"/>
                  <a:gd name="connsiteY24" fmla="*/ 731520 h 1049824"/>
                  <a:gd name="connsiteX25" fmla="*/ 745588 w 886298"/>
                  <a:gd name="connsiteY25" fmla="*/ 829994 h 1049824"/>
                  <a:gd name="connsiteX26" fmla="*/ 633046 w 886298"/>
                  <a:gd name="connsiteY26" fmla="*/ 970671 h 1049824"/>
                  <a:gd name="connsiteX27" fmla="*/ 590843 w 886298"/>
                  <a:gd name="connsiteY27" fmla="*/ 998806 h 1049824"/>
                  <a:gd name="connsiteX28" fmla="*/ 492369 w 886298"/>
                  <a:gd name="connsiteY28" fmla="*/ 1026942 h 1049824"/>
                  <a:gd name="connsiteX29" fmla="*/ 323557 w 886298"/>
                  <a:gd name="connsiteY29" fmla="*/ 970671 h 1049824"/>
                  <a:gd name="connsiteX30" fmla="*/ 337625 w 886298"/>
                  <a:gd name="connsiteY30" fmla="*/ 970671 h 1049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886298" h="1049824">
                    <a:moveTo>
                      <a:pt x="337625" y="970671"/>
                    </a:moveTo>
                    <a:cubicBezTo>
                      <a:pt x="332936" y="965982"/>
                      <a:pt x="311311" y="948314"/>
                      <a:pt x="295422" y="942536"/>
                    </a:cubicBezTo>
                    <a:cubicBezTo>
                      <a:pt x="259082" y="929321"/>
                      <a:pt x="182880" y="914400"/>
                      <a:pt x="182880" y="914400"/>
                    </a:cubicBezTo>
                    <a:lnTo>
                      <a:pt x="98474" y="858129"/>
                    </a:lnTo>
                    <a:lnTo>
                      <a:pt x="56271" y="829994"/>
                    </a:lnTo>
                    <a:cubicBezTo>
                      <a:pt x="46893" y="815926"/>
                      <a:pt x="34796" y="803331"/>
                      <a:pt x="28136" y="787791"/>
                    </a:cubicBezTo>
                    <a:cubicBezTo>
                      <a:pt x="20520" y="770020"/>
                      <a:pt x="19380" y="750110"/>
                      <a:pt x="14068" y="731520"/>
                    </a:cubicBezTo>
                    <a:cubicBezTo>
                      <a:pt x="9994" y="717262"/>
                      <a:pt x="4689" y="703385"/>
                      <a:pt x="0" y="689317"/>
                    </a:cubicBezTo>
                    <a:cubicBezTo>
                      <a:pt x="4689" y="586154"/>
                      <a:pt x="5833" y="482769"/>
                      <a:pt x="14068" y="379828"/>
                    </a:cubicBezTo>
                    <a:cubicBezTo>
                      <a:pt x="15251" y="365047"/>
                      <a:pt x="20507" y="350341"/>
                      <a:pt x="28136" y="337625"/>
                    </a:cubicBezTo>
                    <a:cubicBezTo>
                      <a:pt x="34960" y="326252"/>
                      <a:pt x="46893" y="318868"/>
                      <a:pt x="56271" y="309489"/>
                    </a:cubicBezTo>
                    <a:cubicBezTo>
                      <a:pt x="60960" y="295421"/>
                      <a:pt x="63138" y="280249"/>
                      <a:pt x="70339" y="267286"/>
                    </a:cubicBezTo>
                    <a:cubicBezTo>
                      <a:pt x="114704" y="187429"/>
                      <a:pt x="123581" y="185908"/>
                      <a:pt x="182880" y="126609"/>
                    </a:cubicBezTo>
                    <a:cubicBezTo>
                      <a:pt x="220457" y="89033"/>
                      <a:pt x="207672" y="95888"/>
                      <a:pt x="267286" y="70339"/>
                    </a:cubicBezTo>
                    <a:cubicBezTo>
                      <a:pt x="280916" y="64498"/>
                      <a:pt x="296226" y="62903"/>
                      <a:pt x="309489" y="56271"/>
                    </a:cubicBezTo>
                    <a:cubicBezTo>
                      <a:pt x="324611" y="48710"/>
                      <a:pt x="336242" y="35003"/>
                      <a:pt x="351692" y="28136"/>
                    </a:cubicBezTo>
                    <a:cubicBezTo>
                      <a:pt x="378793" y="16091"/>
                      <a:pt x="436099" y="0"/>
                      <a:pt x="436099" y="0"/>
                    </a:cubicBezTo>
                    <a:cubicBezTo>
                      <a:pt x="487680" y="4689"/>
                      <a:pt x="540199" y="3216"/>
                      <a:pt x="590843" y="14068"/>
                    </a:cubicBezTo>
                    <a:cubicBezTo>
                      <a:pt x="621763" y="20694"/>
                      <a:pt x="697326" y="108503"/>
                      <a:pt x="703385" y="112542"/>
                    </a:cubicBezTo>
                    <a:cubicBezTo>
                      <a:pt x="798827" y="176169"/>
                      <a:pt x="763881" y="144901"/>
                      <a:pt x="815926" y="196948"/>
                    </a:cubicBezTo>
                    <a:cubicBezTo>
                      <a:pt x="858955" y="326030"/>
                      <a:pt x="787030" y="125089"/>
                      <a:pt x="872197" y="295422"/>
                    </a:cubicBezTo>
                    <a:cubicBezTo>
                      <a:pt x="880843" y="312715"/>
                      <a:pt x="881576" y="332935"/>
                      <a:pt x="886265" y="351692"/>
                    </a:cubicBezTo>
                    <a:cubicBezTo>
                      <a:pt x="885267" y="363671"/>
                      <a:pt x="886298" y="512004"/>
                      <a:pt x="858129" y="562708"/>
                    </a:cubicBezTo>
                    <a:cubicBezTo>
                      <a:pt x="841707" y="592267"/>
                      <a:pt x="812552" y="615035"/>
                      <a:pt x="801859" y="647114"/>
                    </a:cubicBezTo>
                    <a:cubicBezTo>
                      <a:pt x="792480" y="675249"/>
                      <a:pt x="780916" y="702748"/>
                      <a:pt x="773723" y="731520"/>
                    </a:cubicBezTo>
                    <a:cubicBezTo>
                      <a:pt x="770411" y="744769"/>
                      <a:pt x="754763" y="813479"/>
                      <a:pt x="745588" y="829994"/>
                    </a:cubicBezTo>
                    <a:cubicBezTo>
                      <a:pt x="723456" y="869832"/>
                      <a:pt x="674904" y="942766"/>
                      <a:pt x="633046" y="970671"/>
                    </a:cubicBezTo>
                    <a:cubicBezTo>
                      <a:pt x="618978" y="980049"/>
                      <a:pt x="605965" y="991245"/>
                      <a:pt x="590843" y="998806"/>
                    </a:cubicBezTo>
                    <a:cubicBezTo>
                      <a:pt x="570660" y="1008897"/>
                      <a:pt x="510400" y="1022434"/>
                      <a:pt x="492369" y="1026942"/>
                    </a:cubicBezTo>
                    <a:cubicBezTo>
                      <a:pt x="397904" y="1017495"/>
                      <a:pt x="355218" y="1049824"/>
                      <a:pt x="323557" y="970671"/>
                    </a:cubicBezTo>
                    <a:cubicBezTo>
                      <a:pt x="320074" y="961963"/>
                      <a:pt x="342314" y="975360"/>
                      <a:pt x="337625" y="97067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  <a:scene3d>
                <a:camera prst="isometricOffAxis2Right">
                  <a:rot lat="1197116" lon="16799998" rev="291250"/>
                </a:camera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5-Point Star 45"/>
              <p:cNvSpPr/>
              <p:nvPr/>
            </p:nvSpPr>
            <p:spPr>
              <a:xfrm>
                <a:off x="2771336" y="3652157"/>
                <a:ext cx="438150" cy="234043"/>
              </a:xfrm>
              <a:prstGeom prst="star5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scene3d>
                <a:camera prst="isometricOffAxis2Right">
                  <a:rot lat="1197116" lon="16799998" rev="291250"/>
                </a:camera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7249277" y="3387444"/>
              <a:ext cx="0" cy="826769"/>
            </a:xfrm>
            <a:prstGeom prst="line">
              <a:avLst/>
            </a:prstGeom>
            <a:ln w="31750">
              <a:solidFill>
                <a:schemeClr val="bg1">
                  <a:lumMod val="6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8" name="Group 151"/>
            <p:cNvGrpSpPr/>
            <p:nvPr/>
          </p:nvGrpSpPr>
          <p:grpSpPr>
            <a:xfrm>
              <a:off x="4624128" y="1549301"/>
              <a:ext cx="2573593" cy="1334838"/>
              <a:chOff x="6573130" y="5972268"/>
              <a:chExt cx="2166424" cy="1108897"/>
            </a:xfrm>
          </p:grpSpPr>
          <p:sp>
            <p:nvSpPr>
              <p:cNvPr id="36" name="Rectangle 35"/>
              <p:cNvSpPr/>
              <p:nvPr/>
            </p:nvSpPr>
            <p:spPr>
              <a:xfrm rot="10800000">
                <a:off x="7306856" y="6072554"/>
                <a:ext cx="513609" cy="680365"/>
              </a:xfrm>
              <a:prstGeom prst="rect">
                <a:avLst/>
              </a:prstGeom>
              <a:blipFill>
                <a:blip r:embed="rId3" cstate="print"/>
                <a:stretch>
                  <a:fillRect/>
                </a:stretch>
              </a:blip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Rectangle 36"/>
              <p:cNvSpPr/>
              <p:nvPr/>
            </p:nvSpPr>
            <p:spPr>
              <a:xfrm rot="10800000">
                <a:off x="7160111" y="6138203"/>
                <a:ext cx="513609" cy="680365"/>
              </a:xfrm>
              <a:prstGeom prst="rect">
                <a:avLst/>
              </a:prstGeom>
              <a:blipFill>
                <a:blip r:embed="rId3" cstate="print"/>
                <a:stretch>
                  <a:fillRect/>
                </a:stretch>
              </a:blip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Rectangle 37"/>
              <p:cNvSpPr/>
              <p:nvPr/>
            </p:nvSpPr>
            <p:spPr>
              <a:xfrm rot="10800000">
                <a:off x="7013366" y="6203852"/>
                <a:ext cx="513609" cy="680365"/>
              </a:xfrm>
              <a:prstGeom prst="rect">
                <a:avLst/>
              </a:prstGeom>
              <a:blipFill>
                <a:blip r:embed="rId3" cstate="print"/>
                <a:stretch>
                  <a:fillRect/>
                </a:stretch>
              </a:blip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Rectangle 38"/>
              <p:cNvSpPr/>
              <p:nvPr/>
            </p:nvSpPr>
            <p:spPr>
              <a:xfrm rot="10800000">
                <a:off x="6866621" y="6269502"/>
                <a:ext cx="513609" cy="680365"/>
              </a:xfrm>
              <a:prstGeom prst="rect">
                <a:avLst/>
              </a:prstGeom>
              <a:blipFill>
                <a:blip r:embed="rId3" cstate="print"/>
                <a:stretch>
                  <a:fillRect/>
                </a:stretch>
              </a:blip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Rectangle 39"/>
              <p:cNvSpPr/>
              <p:nvPr/>
            </p:nvSpPr>
            <p:spPr>
              <a:xfrm rot="10800000">
                <a:off x="6719875" y="6335151"/>
                <a:ext cx="513609" cy="680365"/>
              </a:xfrm>
              <a:prstGeom prst="rect">
                <a:avLst/>
              </a:prstGeom>
              <a:blipFill>
                <a:blip r:embed="rId3" cstate="print"/>
                <a:stretch>
                  <a:fillRect/>
                </a:stretch>
              </a:blip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Rectangle 40"/>
              <p:cNvSpPr/>
              <p:nvPr/>
            </p:nvSpPr>
            <p:spPr>
              <a:xfrm rot="10800000">
                <a:off x="6573130" y="6400800"/>
                <a:ext cx="513609" cy="680365"/>
              </a:xfrm>
              <a:prstGeom prst="rect">
                <a:avLst/>
              </a:prstGeom>
              <a:blipFill>
                <a:blip r:embed="rId3" cstate="print"/>
                <a:stretch>
                  <a:fillRect/>
                </a:stretch>
              </a:blip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2" name="Straight Connector 41"/>
              <p:cNvCxnSpPr/>
              <p:nvPr/>
            </p:nvCxnSpPr>
            <p:spPr>
              <a:xfrm flipV="1">
                <a:off x="7886114" y="6269502"/>
                <a:ext cx="525194" cy="393895"/>
              </a:xfrm>
              <a:prstGeom prst="line">
                <a:avLst/>
              </a:prstGeom>
              <a:ln w="22225">
                <a:solidFill>
                  <a:schemeClr val="tx1"/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" name="TextBox 42"/>
              <p:cNvSpPr txBox="1"/>
              <p:nvPr/>
            </p:nvSpPr>
            <p:spPr>
              <a:xfrm>
                <a:off x="8345659" y="6006905"/>
                <a:ext cx="393895" cy="3068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M</a:t>
                </a:r>
              </a:p>
            </p:txBody>
          </p:sp>
          <p:cxnSp>
            <p:nvCxnSpPr>
              <p:cNvPr id="44" name="Straight Arrow Connector 43"/>
              <p:cNvCxnSpPr/>
              <p:nvPr/>
            </p:nvCxnSpPr>
            <p:spPr>
              <a:xfrm flipV="1">
                <a:off x="8004548" y="5972268"/>
                <a:ext cx="528614" cy="350351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8" name="Can 17"/>
            <p:cNvSpPr/>
            <p:nvPr/>
          </p:nvSpPr>
          <p:spPr>
            <a:xfrm rot="10744684">
              <a:off x="7860310" y="3623084"/>
              <a:ext cx="90522" cy="366905"/>
            </a:xfrm>
            <a:prstGeom prst="can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Can 18"/>
            <p:cNvSpPr/>
            <p:nvPr/>
          </p:nvSpPr>
          <p:spPr>
            <a:xfrm rot="16144684">
              <a:off x="7333312" y="3621390"/>
              <a:ext cx="632206" cy="389939"/>
            </a:xfrm>
            <a:prstGeom prst="can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Can 19"/>
            <p:cNvSpPr/>
            <p:nvPr/>
          </p:nvSpPr>
          <p:spPr>
            <a:xfrm rot="16144684">
              <a:off x="7384944" y="3781849"/>
              <a:ext cx="240515" cy="65179"/>
            </a:xfrm>
            <a:prstGeom prst="can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7084946" y="3024766"/>
              <a:ext cx="54313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Cambria" pitchFamily="18" charset="0"/>
                </a:rPr>
                <a:t>P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316067" y="3251968"/>
              <a:ext cx="4114800" cy="461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FF0000"/>
                  </a:solidFill>
                  <a:latin typeface="Cambria" pitchFamily="18" charset="0"/>
                </a:rPr>
                <a:t>Optical  Propagation Channel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7520842" y="3068516"/>
              <a:ext cx="54313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Cambria" pitchFamily="18" charset="0"/>
                </a:rPr>
                <a:t>D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7973450" y="3251968"/>
              <a:ext cx="9052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Cambria" pitchFamily="18" charset="0"/>
                </a:rPr>
                <a:t>Io(u</a:t>
              </a:r>
              <a:r>
                <a:rPr lang="en-US" baseline="-25000" dirty="0">
                  <a:latin typeface="Cambria" pitchFamily="18" charset="0"/>
                </a:rPr>
                <a:t>1</a:t>
              </a:r>
              <a:r>
                <a:rPr lang="en-US" dirty="0">
                  <a:latin typeface="Cambria" pitchFamily="18" charset="0"/>
                </a:rPr>
                <a:t>)</a:t>
              </a:r>
            </a:p>
          </p:txBody>
        </p:sp>
        <p:sp>
          <p:nvSpPr>
            <p:cNvPr id="25" name="Oval 24"/>
            <p:cNvSpPr/>
            <p:nvPr/>
          </p:nvSpPr>
          <p:spPr>
            <a:xfrm rot="10800000">
              <a:off x="2226041" y="4490978"/>
              <a:ext cx="701891" cy="7902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80245" y="2257352"/>
              <a:ext cx="190095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Cambria" pitchFamily="18" charset="0"/>
                </a:rPr>
                <a:t>SLM(reflection)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2632672" y="2885064"/>
              <a:ext cx="8578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Cambria" pitchFamily="18" charset="0"/>
                </a:rPr>
                <a:t>BS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3447367" y="1143000"/>
              <a:ext cx="8578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Cambria" pitchFamily="18" charset="0"/>
                </a:rPr>
                <a:t>PC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2994759" y="4352684"/>
              <a:ext cx="8578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Cambria" pitchFamily="18" charset="0"/>
                </a:rPr>
                <a:t>L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3124200" y="3205506"/>
              <a:ext cx="8578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Cambria" pitchFamily="18" charset="0"/>
                </a:rPr>
                <a:t>T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2089542" y="5310870"/>
              <a:ext cx="8578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Cambria" pitchFamily="18" charset="0"/>
                </a:rPr>
                <a:t>S</a:t>
              </a:r>
            </a:p>
          </p:txBody>
        </p:sp>
        <p:sp>
          <p:nvSpPr>
            <p:cNvPr id="32" name="Rectangle 31"/>
            <p:cNvSpPr/>
            <p:nvPr/>
          </p:nvSpPr>
          <p:spPr>
            <a:xfrm rot="5400000">
              <a:off x="2582737" y="5186056"/>
              <a:ext cx="33021" cy="181043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3" name="Straight Connector 32"/>
            <p:cNvCxnSpPr/>
            <p:nvPr/>
          </p:nvCxnSpPr>
          <p:spPr>
            <a:xfrm>
              <a:off x="7543800" y="1949619"/>
              <a:ext cx="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flipH="1">
              <a:off x="8266504" y="4269329"/>
              <a:ext cx="0" cy="212386"/>
            </a:xfrm>
            <a:prstGeom prst="line">
              <a:avLst/>
            </a:prstGeom>
            <a:ln w="158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>
              <a:endCxn id="47" idx="1"/>
            </p:cNvCxnSpPr>
            <p:nvPr/>
          </p:nvCxnSpPr>
          <p:spPr>
            <a:xfrm rot="10800000">
              <a:off x="6781801" y="4321610"/>
              <a:ext cx="1886" cy="191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61" name="Object 60"/>
          <p:cNvGraphicFramePr>
            <a:graphicFrameLocks noChangeAspect="1"/>
          </p:cNvGraphicFramePr>
          <p:nvPr/>
        </p:nvGraphicFramePr>
        <p:xfrm>
          <a:off x="3492500" y="3886200"/>
          <a:ext cx="5181600" cy="55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2590560" imgH="279360" progId="">
                  <p:embed/>
                </p:oleObj>
              </mc:Choice>
              <mc:Fallback>
                <p:oleObj name="Equation" r:id="rId5" imgW="2590560" imgH="279360" progId="">
                  <p:embed/>
                  <p:pic>
                    <p:nvPicPr>
                      <p:cNvPr id="61" name="Object 6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92500" y="3886200"/>
                        <a:ext cx="5181600" cy="558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2" name="Object 4"/>
          <p:cNvGraphicFramePr>
            <a:graphicFrameLocks noChangeAspect="1"/>
          </p:cNvGraphicFramePr>
          <p:nvPr/>
        </p:nvGraphicFramePr>
        <p:xfrm>
          <a:off x="3924300" y="5638800"/>
          <a:ext cx="2260600" cy="55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1130040" imgH="279360" progId="">
                  <p:embed/>
                </p:oleObj>
              </mc:Choice>
              <mc:Fallback>
                <p:oleObj name="Equation" r:id="rId7" imgW="1130040" imgH="279360" progId="">
                  <p:embed/>
                  <p:pic>
                    <p:nvPicPr>
                      <p:cNvPr id="62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24300" y="5638800"/>
                        <a:ext cx="2260600" cy="558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3" name="Object 5"/>
          <p:cNvGraphicFramePr>
            <a:graphicFrameLocks noChangeAspect="1"/>
          </p:cNvGraphicFramePr>
          <p:nvPr/>
        </p:nvGraphicFramePr>
        <p:xfrm>
          <a:off x="4254500" y="4724400"/>
          <a:ext cx="2160588" cy="60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990360" imgH="279360" progId="">
                  <p:embed/>
                </p:oleObj>
              </mc:Choice>
              <mc:Fallback>
                <p:oleObj name="Equation" r:id="rId9" imgW="990360" imgH="279360" progId="">
                  <p:embed/>
                  <p:pic>
                    <p:nvPicPr>
                      <p:cNvPr id="63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54500" y="4724400"/>
                        <a:ext cx="2160588" cy="609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4" name="TextBox 63"/>
          <p:cNvSpPr txBox="1"/>
          <p:nvPr/>
        </p:nvSpPr>
        <p:spPr>
          <a:xfrm>
            <a:off x="4495800" y="6183868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Bucket detection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54DAFE4F-D0C0-7106-84CD-5F9DEA8FC7F3}"/>
              </a:ext>
            </a:extLst>
          </p:cNvPr>
          <p:cNvSpPr txBox="1"/>
          <p:nvPr/>
        </p:nvSpPr>
        <p:spPr>
          <a:xfrm>
            <a:off x="591492" y="6420848"/>
            <a:ext cx="54864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1600" i="0" dirty="0">
                <a:solidFill>
                  <a:srgbClr val="002060"/>
                </a:solidFill>
                <a:effectLst/>
              </a:rPr>
              <a:t>R. K. Singh, Opt. Lett 42 (2017)2515</a:t>
            </a:r>
            <a:endParaRPr lang="en-IN" sz="1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79584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66800" y="0"/>
            <a:ext cx="46482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b="1" dirty="0">
                <a:latin typeface="Comic Sans MS" pitchFamily="66" charset="0"/>
                <a:cs typeface="Times New Roman" pitchFamily="18" charset="0"/>
              </a:rPr>
              <a:t>Digital Channel</a:t>
            </a:r>
          </a:p>
        </p:txBody>
      </p:sp>
      <p:grpSp>
        <p:nvGrpSpPr>
          <p:cNvPr id="3" name="Group 151"/>
          <p:cNvGrpSpPr/>
          <p:nvPr/>
        </p:nvGrpSpPr>
        <p:grpSpPr>
          <a:xfrm>
            <a:off x="245800" y="2667000"/>
            <a:ext cx="2573600" cy="1334842"/>
            <a:chOff x="6573130" y="5972268"/>
            <a:chExt cx="2166424" cy="1108897"/>
          </a:xfrm>
        </p:grpSpPr>
        <p:sp>
          <p:nvSpPr>
            <p:cNvPr id="4" name="Rectangle 3"/>
            <p:cNvSpPr/>
            <p:nvPr/>
          </p:nvSpPr>
          <p:spPr>
            <a:xfrm rot="10800000">
              <a:off x="7306856" y="6072554"/>
              <a:ext cx="513609" cy="680365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/>
            <p:cNvSpPr/>
            <p:nvPr/>
          </p:nvSpPr>
          <p:spPr>
            <a:xfrm rot="10800000">
              <a:off x="7160111" y="6138203"/>
              <a:ext cx="513609" cy="680365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/>
            <p:cNvSpPr/>
            <p:nvPr/>
          </p:nvSpPr>
          <p:spPr>
            <a:xfrm rot="10800000">
              <a:off x="7013366" y="6203852"/>
              <a:ext cx="513609" cy="680365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 rot="10800000">
              <a:off x="6866621" y="6269502"/>
              <a:ext cx="513609" cy="680365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 rot="10800000">
              <a:off x="6719875" y="6335151"/>
              <a:ext cx="513609" cy="680365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 rot="10800000">
              <a:off x="6573130" y="6400800"/>
              <a:ext cx="513609" cy="680365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" name="Straight Connector 9"/>
            <p:cNvCxnSpPr/>
            <p:nvPr/>
          </p:nvCxnSpPr>
          <p:spPr>
            <a:xfrm flipV="1">
              <a:off x="7886114" y="6269502"/>
              <a:ext cx="525194" cy="393895"/>
            </a:xfrm>
            <a:prstGeom prst="line">
              <a:avLst/>
            </a:prstGeom>
            <a:ln w="22225">
              <a:solidFill>
                <a:schemeClr val="tx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8345659" y="6006905"/>
              <a:ext cx="393895" cy="3068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M</a:t>
              </a:r>
            </a:p>
          </p:txBody>
        </p:sp>
        <p:cxnSp>
          <p:nvCxnSpPr>
            <p:cNvPr id="12" name="Straight Arrow Connector 11"/>
            <p:cNvCxnSpPr/>
            <p:nvPr/>
          </p:nvCxnSpPr>
          <p:spPr>
            <a:xfrm flipV="1">
              <a:off x="8004548" y="5972268"/>
              <a:ext cx="528614" cy="350351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 12"/>
          <p:cNvGrpSpPr/>
          <p:nvPr/>
        </p:nvGrpSpPr>
        <p:grpSpPr>
          <a:xfrm>
            <a:off x="2667000" y="685800"/>
            <a:ext cx="5638800" cy="3057158"/>
            <a:chOff x="1905000" y="838200"/>
            <a:chExt cx="5440680" cy="2828558"/>
          </a:xfrm>
        </p:grpSpPr>
        <p:grpSp>
          <p:nvGrpSpPr>
            <p:cNvPr id="14" name="Group 26"/>
            <p:cNvGrpSpPr/>
            <p:nvPr/>
          </p:nvGrpSpPr>
          <p:grpSpPr>
            <a:xfrm>
              <a:off x="1905000" y="838200"/>
              <a:ext cx="5440680" cy="2828558"/>
              <a:chOff x="2971800" y="3124200"/>
              <a:chExt cx="5440680" cy="2828558"/>
            </a:xfrm>
          </p:grpSpPr>
          <p:sp>
            <p:nvSpPr>
              <p:cNvPr id="19" name="Rectangle 18"/>
              <p:cNvSpPr/>
              <p:nvPr/>
            </p:nvSpPr>
            <p:spPr>
              <a:xfrm>
                <a:off x="5544426" y="3886200"/>
                <a:ext cx="1333500" cy="1493520"/>
              </a:xfrm>
              <a:prstGeom prst="rect">
                <a:avLst/>
              </a:prstGeom>
              <a:solidFill>
                <a:schemeClr val="bg2"/>
              </a:solidFill>
              <a:ln w="38100">
                <a:solidFill>
                  <a:schemeClr val="tx1"/>
                </a:solidFill>
              </a:ln>
              <a:scene3d>
                <a:camera prst="isometricOffAxis1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2971800" y="3896048"/>
                <a:ext cx="1333500" cy="149352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38100">
                <a:solidFill>
                  <a:schemeClr val="tx1"/>
                </a:solidFill>
              </a:ln>
              <a:scene3d>
                <a:camera prst="isometricOffAxis1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1" name="Straight Connector 20"/>
              <p:cNvCxnSpPr/>
              <p:nvPr/>
            </p:nvCxnSpPr>
            <p:spPr>
              <a:xfrm>
                <a:off x="3615982" y="4637062"/>
                <a:ext cx="3302978" cy="9848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Arrow Connector 21"/>
              <p:cNvCxnSpPr/>
              <p:nvPr/>
            </p:nvCxnSpPr>
            <p:spPr>
              <a:xfrm flipV="1">
                <a:off x="3615982" y="4006830"/>
                <a:ext cx="0" cy="106680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Arrow Connector 22"/>
              <p:cNvCxnSpPr/>
              <p:nvPr/>
            </p:nvCxnSpPr>
            <p:spPr>
              <a:xfrm flipV="1">
                <a:off x="3402622" y="4303072"/>
                <a:ext cx="480060" cy="58674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Rectangle 23"/>
              <p:cNvSpPr/>
              <p:nvPr/>
            </p:nvSpPr>
            <p:spPr>
              <a:xfrm>
                <a:off x="6259185" y="4010932"/>
                <a:ext cx="1333500" cy="1493520"/>
              </a:xfrm>
              <a:prstGeom prst="rect">
                <a:avLst/>
              </a:prstGeom>
              <a:solidFill>
                <a:schemeClr val="bg2"/>
              </a:solidFill>
              <a:ln w="38100">
                <a:solidFill>
                  <a:schemeClr val="tx1"/>
                </a:solidFill>
              </a:ln>
              <a:scene3d>
                <a:camera prst="isometricOffAxis1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5" name="Straight Arrow Connector 24"/>
              <p:cNvCxnSpPr/>
              <p:nvPr/>
            </p:nvCxnSpPr>
            <p:spPr>
              <a:xfrm flipV="1">
                <a:off x="6918960" y="4113510"/>
                <a:ext cx="0" cy="1066800"/>
              </a:xfrm>
              <a:prstGeom prst="straightConnector1">
                <a:avLst/>
              </a:prstGeom>
              <a:ln w="25400">
                <a:solidFill>
                  <a:srgbClr val="00206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Arrow Connector 25"/>
              <p:cNvCxnSpPr/>
              <p:nvPr/>
            </p:nvCxnSpPr>
            <p:spPr>
              <a:xfrm flipV="1">
                <a:off x="6671955" y="4370362"/>
                <a:ext cx="480060" cy="586740"/>
              </a:xfrm>
              <a:prstGeom prst="straightConnector1">
                <a:avLst/>
              </a:prstGeom>
              <a:ln w="25400">
                <a:solidFill>
                  <a:srgbClr val="00206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Arrow Connector 26"/>
              <p:cNvCxnSpPr/>
              <p:nvPr/>
            </p:nvCxnSpPr>
            <p:spPr>
              <a:xfrm flipV="1">
                <a:off x="3669322" y="4267200"/>
                <a:ext cx="3142958" cy="266700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" name="TextBox 27"/>
              <p:cNvSpPr txBox="1"/>
              <p:nvPr/>
            </p:nvSpPr>
            <p:spPr>
              <a:xfrm>
                <a:off x="5158740" y="4593570"/>
                <a:ext cx="32004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rgbClr val="002060"/>
                    </a:solidFill>
                  </a:rPr>
                  <a:t>z</a:t>
                </a: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3124200" y="3124200"/>
                <a:ext cx="149352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>
                    <a:solidFill>
                      <a:srgbClr val="002060"/>
                    </a:solidFill>
                  </a:rPr>
                  <a:t>Source plane (z=0)</a:t>
                </a:r>
              </a:p>
            </p:txBody>
          </p:sp>
          <p:sp>
            <p:nvSpPr>
              <p:cNvPr id="30" name="Rectangle 29"/>
              <p:cNvSpPr/>
              <p:nvPr/>
            </p:nvSpPr>
            <p:spPr>
              <a:xfrm>
                <a:off x="7078980" y="4113510"/>
                <a:ext cx="1333500" cy="1493520"/>
              </a:xfrm>
              <a:prstGeom prst="rect">
                <a:avLst/>
              </a:prstGeom>
              <a:solidFill>
                <a:schemeClr val="bg2"/>
              </a:solidFill>
              <a:ln w="38100">
                <a:solidFill>
                  <a:schemeClr val="tx1"/>
                </a:solidFill>
              </a:ln>
              <a:scene3d>
                <a:camera prst="isometricOffAxis1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1" name="Straight Arrow Connector 30"/>
              <p:cNvCxnSpPr/>
              <p:nvPr/>
            </p:nvCxnSpPr>
            <p:spPr>
              <a:xfrm>
                <a:off x="3615982" y="4753590"/>
                <a:ext cx="3249638" cy="320040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Arrow Connector 31"/>
              <p:cNvCxnSpPr/>
              <p:nvPr/>
            </p:nvCxnSpPr>
            <p:spPr>
              <a:xfrm flipV="1">
                <a:off x="6502088" y="5549587"/>
                <a:ext cx="460365" cy="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Arrow Connector 32"/>
              <p:cNvCxnSpPr/>
              <p:nvPr/>
            </p:nvCxnSpPr>
            <p:spPr>
              <a:xfrm flipV="1">
                <a:off x="7239000" y="5650522"/>
                <a:ext cx="640080" cy="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" name="TextBox 33"/>
              <p:cNvSpPr txBox="1"/>
              <p:nvPr/>
            </p:nvSpPr>
            <p:spPr>
              <a:xfrm>
                <a:off x="6477000" y="5430128"/>
                <a:ext cx="54864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rgbClr val="002060"/>
                    </a:solidFill>
                  </a:rPr>
                  <a:t>-</a:t>
                </a:r>
                <a:r>
                  <a:rPr lang="en-US" sz="1300" dirty="0">
                    <a:solidFill>
                      <a:srgbClr val="002060"/>
                    </a:solidFill>
                  </a:rPr>
                  <a:t>z1</a:t>
                </a:r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7399020" y="5660370"/>
                <a:ext cx="426720" cy="2923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00" dirty="0">
                    <a:solidFill>
                      <a:srgbClr val="002060"/>
                    </a:solidFill>
                  </a:rPr>
                  <a:t>z2</a:t>
                </a:r>
              </a:p>
            </p:txBody>
          </p:sp>
        </p:grpSp>
        <p:sp>
          <p:nvSpPr>
            <p:cNvPr id="15" name="Rectangle 14"/>
            <p:cNvSpPr/>
            <p:nvPr/>
          </p:nvSpPr>
          <p:spPr>
            <a:xfrm>
              <a:off x="2163857" y="1505118"/>
              <a:ext cx="762476" cy="1694235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  <a:ln>
              <a:solidFill>
                <a:schemeClr val="bg1">
                  <a:lumMod val="50000"/>
                </a:schemeClr>
              </a:solidFill>
            </a:ln>
            <a:scene3d>
              <a:camera prst="isometricLeftDown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6" name="Straight Connector 15"/>
            <p:cNvCxnSpPr/>
            <p:nvPr/>
          </p:nvCxnSpPr>
          <p:spPr>
            <a:xfrm>
              <a:off x="2919651" y="3524496"/>
              <a:ext cx="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/>
            <p:cNvSpPr txBox="1"/>
            <p:nvPr/>
          </p:nvSpPr>
          <p:spPr>
            <a:xfrm>
              <a:off x="5562600" y="1143000"/>
              <a:ext cx="9052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>
                  <a:latin typeface="Cambria" pitchFamily="18" charset="0"/>
                </a:rPr>
                <a:t>Ic</a:t>
              </a:r>
              <a:r>
                <a:rPr lang="en-US" dirty="0">
                  <a:latin typeface="Cambria" pitchFamily="18" charset="0"/>
                </a:rPr>
                <a:t>(u</a:t>
              </a:r>
              <a:r>
                <a:rPr lang="en-US" baseline="-25000" dirty="0">
                  <a:latin typeface="Cambria" pitchFamily="18" charset="0"/>
                </a:rPr>
                <a:t>2</a:t>
              </a:r>
              <a:r>
                <a:rPr lang="en-US" dirty="0">
                  <a:latin typeface="Cambria" pitchFamily="18" charset="0"/>
                </a:rPr>
                <a:t>)</a:t>
              </a:r>
            </a:p>
          </p:txBody>
        </p:sp>
        <p:cxnSp>
          <p:nvCxnSpPr>
            <p:cNvPr id="18" name="Straight Arrow Connector 17"/>
            <p:cNvCxnSpPr/>
            <p:nvPr/>
          </p:nvCxnSpPr>
          <p:spPr>
            <a:xfrm flipV="1">
              <a:off x="2514600" y="3505200"/>
              <a:ext cx="3751000" cy="0"/>
            </a:xfrm>
            <a:prstGeom prst="straightConnector1">
              <a:avLst/>
            </a:prstGeom>
            <a:ln w="25400">
              <a:solidFill>
                <a:srgbClr val="00206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TextBox 5"/>
          <p:cNvSpPr txBox="1">
            <a:spLocks noChangeArrowheads="1"/>
          </p:cNvSpPr>
          <p:nvPr/>
        </p:nvSpPr>
        <p:spPr bwMode="auto">
          <a:xfrm>
            <a:off x="0" y="4191000"/>
            <a:ext cx="32004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b="1" i="1" u="sng" dirty="0">
                <a:solidFill>
                  <a:srgbClr val="002060"/>
                </a:solidFill>
                <a:latin typeface="Calibri" pitchFamily="34" charset="0"/>
              </a:rPr>
              <a:t>Angular spectrum approach</a:t>
            </a:r>
          </a:p>
        </p:txBody>
      </p:sp>
      <p:graphicFrame>
        <p:nvGraphicFramePr>
          <p:cNvPr id="37" name="Object 4"/>
          <p:cNvGraphicFramePr>
            <a:graphicFrameLocks noChangeAspect="1"/>
          </p:cNvGraphicFramePr>
          <p:nvPr/>
        </p:nvGraphicFramePr>
        <p:xfrm>
          <a:off x="1485900" y="4648200"/>
          <a:ext cx="6248400" cy="55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3124080" imgH="279360" progId="">
                  <p:embed/>
                </p:oleObj>
              </mc:Choice>
              <mc:Fallback>
                <p:oleObj name="Equation" r:id="rId3" imgW="3124080" imgH="279360" progId="">
                  <p:embed/>
                  <p:pic>
                    <p:nvPicPr>
                      <p:cNvPr id="37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85900" y="4648200"/>
                        <a:ext cx="6248400" cy="558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" name="Object 5"/>
          <p:cNvGraphicFramePr>
            <a:graphicFrameLocks noChangeAspect="1"/>
          </p:cNvGraphicFramePr>
          <p:nvPr/>
        </p:nvGraphicFramePr>
        <p:xfrm>
          <a:off x="3997325" y="5486400"/>
          <a:ext cx="2216150" cy="60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015920" imgH="279360" progId="">
                  <p:embed/>
                </p:oleObj>
              </mc:Choice>
              <mc:Fallback>
                <p:oleObj name="Equation" r:id="rId5" imgW="1015920" imgH="279360" progId="">
                  <p:embed/>
                  <p:pic>
                    <p:nvPicPr>
                      <p:cNvPr id="38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97325" y="5486400"/>
                        <a:ext cx="2216150" cy="609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" name="TextBox 38">
            <a:extLst>
              <a:ext uri="{FF2B5EF4-FFF2-40B4-BE49-F238E27FC236}">
                <a16:creationId xmlns:a16="http://schemas.microsoft.com/office/drawing/2014/main" id="{4FFB269C-361F-848F-E41A-05F277019D8A}"/>
              </a:ext>
            </a:extLst>
          </p:cNvPr>
          <p:cNvSpPr txBox="1"/>
          <p:nvPr/>
        </p:nvSpPr>
        <p:spPr>
          <a:xfrm>
            <a:off x="2851016" y="6214339"/>
            <a:ext cx="54864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1600" i="0" dirty="0">
                <a:solidFill>
                  <a:srgbClr val="002060"/>
                </a:solidFill>
                <a:effectLst/>
              </a:rPr>
              <a:t>R. K. Singh, Opt. Lett 42 (2017)2515</a:t>
            </a:r>
            <a:endParaRPr lang="en-IN" sz="1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51952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D:\IIST\Papers_Manuscript\Journal_Manusript &amp; Topic\Published\Hybrid_correlaHolo\Fig3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914400"/>
            <a:ext cx="8760143" cy="2857976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609600" y="3962400"/>
            <a:ext cx="723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Fig. Reconstructed images at three different depths from focal plane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4572000"/>
            <a:ext cx="64008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990600" y="0"/>
            <a:ext cx="70104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b="1" dirty="0">
                <a:solidFill>
                  <a:srgbClr val="002060"/>
                </a:solidFill>
                <a:latin typeface="Agency FB" panose="020B0503020202020204" pitchFamily="34" charset="0"/>
                <a:cs typeface="Times New Roman" pitchFamily="18" charset="0"/>
              </a:rPr>
              <a:t>3D reconstruction results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A53D2F5-BFE3-FC7A-4C00-D22D95C90EDA}"/>
              </a:ext>
            </a:extLst>
          </p:cNvPr>
          <p:cNvSpPr txBox="1"/>
          <p:nvPr/>
        </p:nvSpPr>
        <p:spPr>
          <a:xfrm>
            <a:off x="0" y="6172200"/>
            <a:ext cx="89916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1600" i="0" dirty="0">
                <a:solidFill>
                  <a:srgbClr val="002060"/>
                </a:solidFill>
                <a:effectLst/>
              </a:rPr>
              <a:t>R. K. Singh, Hybrid correlation holography with a single pixel detector. Opt. Lett 42 (2017)2515</a:t>
            </a:r>
            <a:endParaRPr lang="en-IN" sz="1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622914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E883803-6062-C37D-6A88-5D10734C442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52" r="7063"/>
          <a:stretch/>
        </p:blipFill>
        <p:spPr>
          <a:xfrm>
            <a:off x="228600" y="1263570"/>
            <a:ext cx="8153400" cy="2698830"/>
          </a:xfrm>
          <a:prstGeom prst="rect">
            <a:avLst/>
          </a:prstGeom>
        </p:spPr>
      </p:pic>
      <p:sp>
        <p:nvSpPr>
          <p:cNvPr id="6" name="Text Box 8">
            <a:extLst>
              <a:ext uri="{FF2B5EF4-FFF2-40B4-BE49-F238E27FC236}">
                <a16:creationId xmlns:a16="http://schemas.microsoft.com/office/drawing/2014/main" id="{62861537-E55A-A9D4-EF0E-85D06ED97A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5400" y="330151"/>
            <a:ext cx="4349268" cy="60016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3300" b="1" dirty="0">
                <a:solidFill>
                  <a:srgbClr val="002060"/>
                </a:solidFill>
                <a:latin typeface="Agency FB" panose="020B0503020202020204" pitchFamily="34" charset="0"/>
              </a:rPr>
              <a:t>Phase recovery with the HBT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Object 7">
                <a:extLst>
                  <a:ext uri="{FF2B5EF4-FFF2-40B4-BE49-F238E27FC236}">
                    <a16:creationId xmlns:a16="http://schemas.microsoft.com/office/drawing/2014/main" id="{38BDC533-9C01-DB5B-6AC5-6D45ACE86F2F}"/>
                  </a:ext>
                </a:extLst>
              </p:cNvPr>
              <p:cNvSpPr txBox="1"/>
              <p:nvPr/>
            </p:nvSpPr>
            <p:spPr bwMode="auto">
              <a:xfrm>
                <a:off x="3035300" y="3962400"/>
                <a:ext cx="3352800" cy="509588"/>
              </a:xfrm>
              <a:prstGeom prst="rect">
                <a:avLst/>
              </a:prstGeom>
              <a:noFill/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IN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𝐶</m:t>
                      </m:r>
                      <m:r>
                        <a:rPr lang="en-IN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(∆</m:t>
                      </m:r>
                      <m:r>
                        <a:rPr lang="en-IN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𝑟</m:t>
                      </m:r>
                      <m:r>
                        <a:rPr lang="en-IN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)=</m:t>
                      </m:r>
                      <m:sSup>
                        <m:sSupPr>
                          <m:ctrlPr>
                            <a:rPr lang="en-IN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IN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IN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IN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𝑊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IN" i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IN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IN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Δr</m:t>
                                  </m:r>
                                </m:e>
                              </m:d>
                              <m:r>
                                <a:rPr lang="en-IN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IN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IN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𝑊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IN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R</m:t>
                                  </m:r>
                                </m:sub>
                              </m:sSub>
                              <m:r>
                                <a:rPr lang="en-IN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m:rPr>
                                  <m:sty m:val="p"/>
                                </m:rPr>
                                <a:rPr lang="en-IN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Δr</m:t>
                              </m:r>
                              <m:r>
                                <a:rPr lang="en-IN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d>
                        </m:e>
                        <m:sup>
                          <m:r>
                            <a:rPr lang="en-IN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IN" dirty="0"/>
              </a:p>
            </p:txBody>
          </p:sp>
        </mc:Choice>
        <mc:Fallback xmlns="">
          <p:sp>
            <p:nvSpPr>
              <p:cNvPr id="8" name="Object 7">
                <a:extLst>
                  <a:ext uri="{FF2B5EF4-FFF2-40B4-BE49-F238E27FC236}">
                    <a16:creationId xmlns:a16="http://schemas.microsoft.com/office/drawing/2014/main" id="{38BDC533-9C01-DB5B-6AC5-6D45ACE86F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035300" y="3962400"/>
                <a:ext cx="3352800" cy="50958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>
            <a:extLst>
              <a:ext uri="{FF2B5EF4-FFF2-40B4-BE49-F238E27FC236}">
                <a16:creationId xmlns:a16="http://schemas.microsoft.com/office/drawing/2014/main" id="{502B6166-0E4B-0566-5B83-849FD31048E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46"/>
          <a:stretch/>
        </p:blipFill>
        <p:spPr>
          <a:xfrm>
            <a:off x="0" y="4267200"/>
            <a:ext cx="6345820" cy="239017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000F659-F4CA-B418-2E62-CFA1AD09E1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88100" y="5334000"/>
            <a:ext cx="2662177" cy="1325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20584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IIST\Desktop\2-12\charge1_zoom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171138"/>
            <a:ext cx="7315200" cy="5001062"/>
          </a:xfrm>
          <a:prstGeom prst="rect">
            <a:avLst/>
          </a:prstGeom>
          <a:noFill/>
        </p:spPr>
      </p:pic>
      <p:sp>
        <p:nvSpPr>
          <p:cNvPr id="3" name="Text Box 30"/>
          <p:cNvSpPr txBox="1">
            <a:spLocks noChangeArrowheads="1"/>
          </p:cNvSpPr>
          <p:nvPr/>
        </p:nvSpPr>
        <p:spPr bwMode="auto">
          <a:xfrm>
            <a:off x="1066800" y="363079"/>
            <a:ext cx="7391400" cy="6001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8" tIns="45709" rIns="91418" bIns="4570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ja-JP" sz="3300" b="1" dirty="0">
                <a:solidFill>
                  <a:srgbClr val="002060"/>
                </a:solidFill>
                <a:latin typeface="Agency FB" panose="020B0503020202020204" pitchFamily="34" charset="0"/>
                <a:cs typeface="Times New Roman" pitchFamily="18" charset="0"/>
              </a:rPr>
              <a:t>Phase recovery &amp; imaging with the HBT</a:t>
            </a: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 cstate="print"/>
          <a:srcRect t="48883" r="67697" b="7290"/>
          <a:stretch>
            <a:fillRect/>
          </a:stretch>
        </p:blipFill>
        <p:spPr bwMode="auto">
          <a:xfrm>
            <a:off x="5355768" y="1467730"/>
            <a:ext cx="3788232" cy="33963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0" y="6273247"/>
            <a:ext cx="9448800" cy="338532"/>
          </a:xfrm>
          <a:prstGeom prst="rect">
            <a:avLst/>
          </a:prstGeom>
          <a:noFill/>
        </p:spPr>
        <p:txBody>
          <a:bodyPr wrap="square" lIns="91418" tIns="45709" rIns="91418" bIns="45709" rtlCol="0">
            <a:spAutoFit/>
          </a:bodyPr>
          <a:lstStyle/>
          <a:p>
            <a:pPr algn="ctr"/>
            <a:r>
              <a:rPr lang="en-US" sz="1600" dirty="0">
                <a:solidFill>
                  <a:srgbClr val="002060"/>
                </a:solidFill>
              </a:rPr>
              <a:t>R. K. Singh, et.al,  Appl. Phys. </a:t>
            </a:r>
            <a:r>
              <a:rPr lang="en-US" sz="1600" dirty="0" err="1">
                <a:solidFill>
                  <a:srgbClr val="002060"/>
                </a:solidFill>
              </a:rPr>
              <a:t>Lett</a:t>
            </a:r>
            <a:r>
              <a:rPr lang="en-US" sz="1600" dirty="0">
                <a:solidFill>
                  <a:srgbClr val="002060"/>
                </a:solidFill>
              </a:rPr>
              <a:t>.  104 (2014) 111108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0"/>
          <p:cNvSpPr txBox="1">
            <a:spLocks noChangeArrowheads="1"/>
          </p:cNvSpPr>
          <p:nvPr/>
        </p:nvSpPr>
        <p:spPr bwMode="auto">
          <a:xfrm>
            <a:off x="685800" y="680749"/>
            <a:ext cx="7467600" cy="6001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8" tIns="45709" rIns="91418" bIns="4570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ja-JP" sz="3300" b="1" dirty="0">
                <a:solidFill>
                  <a:srgbClr val="002060"/>
                </a:solidFill>
                <a:latin typeface="Agency FB" panose="020B0503020202020204" pitchFamily="34" charset="0"/>
                <a:cs typeface="Times New Roman" pitchFamily="18" charset="0"/>
              </a:rPr>
              <a:t>Quantitative imaging through scatterer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6248400"/>
            <a:ext cx="9144000" cy="338532"/>
          </a:xfrm>
          <a:prstGeom prst="rect">
            <a:avLst/>
          </a:prstGeom>
          <a:noFill/>
        </p:spPr>
        <p:txBody>
          <a:bodyPr wrap="square" lIns="91418" tIns="45709" rIns="91418" bIns="45709" rtlCol="0">
            <a:spAutoFit/>
          </a:bodyPr>
          <a:lstStyle/>
          <a:p>
            <a:pPr algn="ctr"/>
            <a:r>
              <a:rPr lang="en-US" sz="1600" dirty="0">
                <a:solidFill>
                  <a:srgbClr val="002060"/>
                </a:solidFill>
              </a:rPr>
              <a:t>R. K. Singh, et.al. , Opt. </a:t>
            </a:r>
            <a:r>
              <a:rPr lang="en-US" sz="1600" dirty="0" err="1">
                <a:solidFill>
                  <a:srgbClr val="002060"/>
                </a:solidFill>
              </a:rPr>
              <a:t>Lett</a:t>
            </a:r>
            <a:r>
              <a:rPr lang="en-US" sz="1600" dirty="0">
                <a:solidFill>
                  <a:srgbClr val="002060"/>
                </a:solidFill>
              </a:rPr>
              <a:t>. 39 (2014) 5054 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429000" y="4571998"/>
            <a:ext cx="5715000" cy="16764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09" rIns="91418" bIns="45709" rtlCol="0" anchor="ctr"/>
          <a:lstStyle/>
          <a:p>
            <a:pPr algn="ctr"/>
            <a:endParaRPr lang="en-US"/>
          </a:p>
        </p:txBody>
      </p:sp>
      <p:grpSp>
        <p:nvGrpSpPr>
          <p:cNvPr id="26" name="Group 25"/>
          <p:cNvGrpSpPr/>
          <p:nvPr/>
        </p:nvGrpSpPr>
        <p:grpSpPr>
          <a:xfrm>
            <a:off x="1447800" y="1337602"/>
            <a:ext cx="3480576" cy="2971800"/>
            <a:chOff x="1320024" y="1676400"/>
            <a:chExt cx="3480576" cy="2971800"/>
          </a:xfrm>
        </p:grpSpPr>
        <p:pic>
          <p:nvPicPr>
            <p:cNvPr id="27" name="Picture 8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406591" y="1681821"/>
              <a:ext cx="1514475" cy="1495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8" name="Picture 9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250812" y="1676400"/>
              <a:ext cx="1495425" cy="15049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" name="Picture 11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320024" y="3233957"/>
              <a:ext cx="1733550" cy="1371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" name="Picture 1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971800" y="3171825"/>
              <a:ext cx="1828800" cy="14763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2" name="Group 31"/>
          <p:cNvGrpSpPr/>
          <p:nvPr/>
        </p:nvGrpSpPr>
        <p:grpSpPr>
          <a:xfrm>
            <a:off x="3581402" y="4648198"/>
            <a:ext cx="5362575" cy="1600200"/>
            <a:chOff x="838200" y="4947140"/>
            <a:chExt cx="5362575" cy="1600200"/>
          </a:xfrm>
        </p:grpSpPr>
        <p:pic>
          <p:nvPicPr>
            <p:cNvPr id="33" name="Picture 10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838200" y="5029200"/>
              <a:ext cx="1476375" cy="1371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4" name="Picture 13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763128" y="5037408"/>
              <a:ext cx="1419225" cy="14097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5" name="Picture 14"/>
            <p:cNvPicPr>
              <a:picLocks noChangeAspect="1" noChangeArrowheads="1"/>
            </p:cNvPicPr>
            <p:nvPr/>
          </p:nvPicPr>
          <p:blipFill>
            <a:blip r:embed="rId8" cstate="print"/>
            <a:srcRect t="4545"/>
            <a:stretch>
              <a:fillRect/>
            </a:stretch>
          </p:blipFill>
          <p:spPr bwMode="auto">
            <a:xfrm>
              <a:off x="4495800" y="4947140"/>
              <a:ext cx="1704975" cy="1600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6" name="TextBox 35"/>
          <p:cNvSpPr txBox="1"/>
          <p:nvPr/>
        </p:nvSpPr>
        <p:spPr>
          <a:xfrm>
            <a:off x="5334000" y="4190999"/>
            <a:ext cx="2667000" cy="369310"/>
          </a:xfrm>
          <a:prstGeom prst="rect">
            <a:avLst/>
          </a:prstGeom>
          <a:noFill/>
        </p:spPr>
        <p:txBody>
          <a:bodyPr wrap="square" lIns="91418" tIns="45709" rIns="91418" bIns="45709" rtlCol="0">
            <a:spAutoFit/>
          </a:bodyPr>
          <a:lstStyle/>
          <a:p>
            <a:r>
              <a:rPr lang="en-US" b="1" dirty="0"/>
              <a:t>Imaging of star object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0" y="1981199"/>
            <a:ext cx="1600200" cy="1200306"/>
          </a:xfrm>
          <a:prstGeom prst="rect">
            <a:avLst/>
          </a:prstGeom>
          <a:noFill/>
        </p:spPr>
        <p:txBody>
          <a:bodyPr wrap="square" lIns="91418" tIns="45709" rIns="91418" bIns="45709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Imaging of object with helical phase structure</a:t>
            </a: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105400" y="1143000"/>
            <a:ext cx="3763328" cy="30260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8">
            <a:extLst>
              <a:ext uri="{FF2B5EF4-FFF2-40B4-BE49-F238E27FC236}">
                <a16:creationId xmlns:a16="http://schemas.microsoft.com/office/drawing/2014/main" id="{0B930022-E77B-24A7-76B7-9A6A4083EF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76200"/>
            <a:ext cx="6562618" cy="600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300" b="1" dirty="0">
                <a:solidFill>
                  <a:srgbClr val="002060"/>
                </a:solidFill>
                <a:latin typeface="Agency FB" panose="020B0503020202020204" pitchFamily="34" charset="0"/>
              </a:rPr>
              <a:t>Phase shifting HBT holography</a:t>
            </a:r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BB71A0C7-0552-C739-C092-D503C95D102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00570562"/>
              </p:ext>
            </p:extLst>
          </p:nvPr>
        </p:nvGraphicFramePr>
        <p:xfrm>
          <a:off x="0" y="1089064"/>
          <a:ext cx="5410200" cy="3427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2" imgW="3244680" imgH="2108160" progId="Paint.Picture">
                  <p:embed/>
                </p:oleObj>
              </mc:Choice>
              <mc:Fallback>
                <p:oleObj name="Bitmap Image" r:id="rId2" imgW="3244680" imgH="2108160" progId="Paint.Pictur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0" y="1089064"/>
                        <a:ext cx="5410200" cy="34278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54C2F55E-7D3A-3639-DC82-02E6C7124D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7600" y="4059726"/>
            <a:ext cx="3657600" cy="9144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EC12923-A6B6-42DD-C26E-B1C8CEB9109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13879" r="13879" b="17261"/>
          <a:stretch/>
        </p:blipFill>
        <p:spPr>
          <a:xfrm>
            <a:off x="4795724" y="1295400"/>
            <a:ext cx="4122556" cy="101913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FE538B4-1844-24E3-A10A-94E3C98D3BE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953"/>
          <a:stretch/>
        </p:blipFill>
        <p:spPr>
          <a:xfrm>
            <a:off x="7580857" y="2314531"/>
            <a:ext cx="1447800" cy="192429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D70F0BA-C0A5-693B-3BDE-01C6BE7CA3D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9591" b="26457"/>
          <a:stretch/>
        </p:blipFill>
        <p:spPr>
          <a:xfrm>
            <a:off x="3352800" y="5130414"/>
            <a:ext cx="5167857" cy="35031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51CDEB79-E219-368A-700F-7BF13086CE32}"/>
              </a:ext>
            </a:extLst>
          </p:cNvPr>
          <p:cNvSpPr txBox="1"/>
          <p:nvPr/>
        </p:nvSpPr>
        <p:spPr>
          <a:xfrm>
            <a:off x="2222500" y="5956186"/>
            <a:ext cx="69215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1600" i="0" dirty="0">
                <a:solidFill>
                  <a:srgbClr val="002060"/>
                </a:solidFill>
                <a:effectLst/>
              </a:rPr>
              <a:t>Li Chen, </a:t>
            </a:r>
            <a:r>
              <a:rPr lang="en-IN" sz="1600" dirty="0">
                <a:solidFill>
                  <a:srgbClr val="002060"/>
                </a:solidFill>
              </a:rPr>
              <a:t>et.al., </a:t>
            </a:r>
            <a:r>
              <a:rPr lang="en-IN" sz="1600" i="0" dirty="0">
                <a:solidFill>
                  <a:srgbClr val="002060"/>
                </a:solidFill>
                <a:effectLst/>
              </a:rPr>
              <a:t>Opt. Lett.45 (2020) 212</a:t>
            </a:r>
            <a:endParaRPr lang="en-IN" sz="1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520211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162" name="Picture 2"/>
          <p:cNvPicPr>
            <a:picLocks noChangeAspect="1" noChangeArrowheads="1"/>
          </p:cNvPicPr>
          <p:nvPr/>
        </p:nvPicPr>
        <p:blipFill rotWithShape="1">
          <a:blip r:embed="rId3"/>
          <a:srcRect l="13445"/>
          <a:stretch/>
        </p:blipFill>
        <p:spPr bwMode="auto">
          <a:xfrm>
            <a:off x="306053" y="1108230"/>
            <a:ext cx="5869969" cy="3902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ctangle 2"/>
          <p:cNvSpPr/>
          <p:nvPr/>
        </p:nvSpPr>
        <p:spPr>
          <a:xfrm>
            <a:off x="-22897" y="6240967"/>
            <a:ext cx="32969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err="1">
                <a:solidFill>
                  <a:srgbClr val="002060"/>
                </a:solidFill>
              </a:rPr>
              <a:t>Vinu</a:t>
            </a:r>
            <a:r>
              <a:rPr lang="en-US" i="1" dirty="0">
                <a:solidFill>
                  <a:srgbClr val="002060"/>
                </a:solidFill>
              </a:rPr>
              <a:t>, et.al, Optica 7 (2020) 1797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143000" y="0"/>
            <a:ext cx="7848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Comic Sans MS" pitchFamily="66" charset="0"/>
              </a:rPr>
              <a:t>Phase recovery in Ghost diffraction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871EFE86-E621-AF5F-07F5-5A51E50911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74031" y="4724400"/>
            <a:ext cx="5869969" cy="18679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">
            <a:extLst>
              <a:ext uri="{FF2B5EF4-FFF2-40B4-BE49-F238E27FC236}">
                <a16:creationId xmlns:a16="http://schemas.microsoft.com/office/drawing/2014/main" id="{CB828352-CB2B-8151-AD47-B17F8FE6C2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76200"/>
            <a:ext cx="609600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ja-JP" sz="3000" b="1" dirty="0">
                <a:solidFill>
                  <a:srgbClr val="002060"/>
                </a:solidFill>
                <a:latin typeface="+mj-lt"/>
              </a:rPr>
              <a:t>Ghost diffraction &amp; phase recovery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F8AA62F-762F-F273-5893-60E8F71D8A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71" t="1561" r="4546"/>
          <a:stretch/>
        </p:blipFill>
        <p:spPr>
          <a:xfrm>
            <a:off x="1143000" y="838200"/>
            <a:ext cx="6590817" cy="28040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3A3C5FE-AB58-D894-1B63-18564E7238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9514" y="3838674"/>
            <a:ext cx="3809035" cy="267005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78BA2F1-99A2-13FE-0C32-9139D34E579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6721"/>
          <a:stretch/>
        </p:blipFill>
        <p:spPr>
          <a:xfrm>
            <a:off x="144375" y="3754059"/>
            <a:ext cx="3133190" cy="262891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F0161A5-BA33-8235-26F3-FD1FFE78E927}"/>
              </a:ext>
            </a:extLst>
          </p:cNvPr>
          <p:cNvSpPr txBox="1"/>
          <p:nvPr/>
        </p:nvSpPr>
        <p:spPr>
          <a:xfrm>
            <a:off x="2057400" y="6449087"/>
            <a:ext cx="533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Manisha, et al; Opt. </a:t>
            </a:r>
            <a:r>
              <a:rPr lang="en-US" dirty="0" err="1">
                <a:solidFill>
                  <a:srgbClr val="002060"/>
                </a:solidFill>
              </a:rPr>
              <a:t>Commun</a:t>
            </a:r>
            <a:r>
              <a:rPr lang="en-US" dirty="0">
                <a:solidFill>
                  <a:srgbClr val="002060"/>
                </a:solidFill>
              </a:rPr>
              <a:t> 528 (2022) 129002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D6F8B7A-F260-4DD4-5C07-8CEADBD56B24}"/>
              </a:ext>
            </a:extLst>
          </p:cNvPr>
          <p:cNvSpPr txBox="1"/>
          <p:nvPr/>
        </p:nvSpPr>
        <p:spPr>
          <a:xfrm>
            <a:off x="7200268" y="3719938"/>
            <a:ext cx="1715132" cy="26808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Phase recovery:  </a:t>
            </a:r>
          </a:p>
          <a:p>
            <a:pPr>
              <a:lnSpc>
                <a:spcPct val="150000"/>
              </a:lnSpc>
              <a:buFont typeface="Wingdings" pitchFamily="2" charset="2"/>
              <a:buChar char="q"/>
            </a:pPr>
            <a:r>
              <a:rPr lang="en-US" dirty="0"/>
              <a:t>Iterations based approach</a:t>
            </a:r>
          </a:p>
          <a:p>
            <a:pPr>
              <a:lnSpc>
                <a:spcPct val="150000"/>
              </a:lnSpc>
              <a:buFont typeface="Wingdings" pitchFamily="2" charset="2"/>
              <a:buChar char="q"/>
            </a:pPr>
            <a:r>
              <a:rPr lang="en-US" dirty="0"/>
              <a:t>Non interferometric</a:t>
            </a:r>
          </a:p>
        </p:txBody>
      </p:sp>
    </p:spTree>
    <p:extLst>
      <p:ext uri="{BB962C8B-B14F-4D97-AF65-F5344CB8AC3E}">
        <p14:creationId xmlns:p14="http://schemas.microsoft.com/office/powerpoint/2010/main" val="33831733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0AA71DF-8A7D-FD0E-4C2E-1D4CAC381BC7}"/>
              </a:ext>
            </a:extLst>
          </p:cNvPr>
          <p:cNvSpPr/>
          <p:nvPr/>
        </p:nvSpPr>
        <p:spPr>
          <a:xfrm>
            <a:off x="1143000" y="63283"/>
            <a:ext cx="5016068" cy="609600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450"/>
              </a:spcAft>
            </a:pPr>
            <a:r>
              <a:rPr lang="en-US" altLang="ja-JP" sz="3300" b="1" dirty="0">
                <a:latin typeface="Agency FB" panose="020B0503020202020204" pitchFamily="34" charset="0"/>
                <a:ea typeface="+mj-ea"/>
                <a:cs typeface="+mj-cs"/>
              </a:rPr>
              <a:t>Our association with the UEC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55F5C42-E6C1-C91C-0D80-D0F9FFC1508B}"/>
              </a:ext>
            </a:extLst>
          </p:cNvPr>
          <p:cNvSpPr txBox="1"/>
          <p:nvPr/>
        </p:nvSpPr>
        <p:spPr>
          <a:xfrm>
            <a:off x="9418" y="887149"/>
            <a:ext cx="5562600" cy="17113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IN" dirty="0"/>
              <a:t>JSPS fellow and postdoc during August 2009- October 2011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IN" dirty="0"/>
              <a:t>Visiting researcher to the UEC in December 2015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IN" dirty="0"/>
              <a:t>Our recent MoU between the UEC &amp; IIT (BHU)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27B941F-0B49-E500-F144-58C9DF7B90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9182" y="9418"/>
            <a:ext cx="1295400" cy="17272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B66E833-AA9C-3EFB-462D-C353D796769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4861" y="0"/>
            <a:ext cx="2047982" cy="173661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08DEF39-3DCD-5830-29A3-221FC89EE68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81" y="2667000"/>
            <a:ext cx="4572000" cy="349157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BECF8AD-E31A-9936-2E89-86D267C7110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6796" y="2667000"/>
            <a:ext cx="4519773" cy="349157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16CB8E2-F2C0-F7DE-C33B-DC57BCF842C7}"/>
              </a:ext>
            </a:extLst>
          </p:cNvPr>
          <p:cNvSpPr txBox="1"/>
          <p:nvPr/>
        </p:nvSpPr>
        <p:spPr>
          <a:xfrm>
            <a:off x="533400" y="6246560"/>
            <a:ext cx="342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/>
              <a:t>Prof. Takeda’ visit to Trivandrum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BAF669A-D026-E86F-D831-3BEEC12F1E4F}"/>
              </a:ext>
            </a:extLst>
          </p:cNvPr>
          <p:cNvSpPr txBox="1"/>
          <p:nvPr/>
        </p:nvSpPr>
        <p:spPr>
          <a:xfrm>
            <a:off x="5064731" y="6266712"/>
            <a:ext cx="342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/>
              <a:t>Prof. Takeda’ visit to Varanasi</a:t>
            </a:r>
          </a:p>
        </p:txBody>
      </p:sp>
    </p:spTree>
    <p:extLst>
      <p:ext uri="{BB962C8B-B14F-4D97-AF65-F5344CB8AC3E}">
        <p14:creationId xmlns:p14="http://schemas.microsoft.com/office/powerpoint/2010/main" val="334275269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92B7338-A383-73D8-C984-17870F2D78A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320" b="14320"/>
          <a:stretch/>
        </p:blipFill>
        <p:spPr>
          <a:xfrm>
            <a:off x="0" y="1676400"/>
            <a:ext cx="9144000" cy="391913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5010634-A76B-0964-05B0-D9D8A7C5BDA4}"/>
              </a:ext>
            </a:extLst>
          </p:cNvPr>
          <p:cNvSpPr txBox="1"/>
          <p:nvPr/>
        </p:nvSpPr>
        <p:spPr>
          <a:xfrm>
            <a:off x="1143000" y="0"/>
            <a:ext cx="7848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Comic Sans MS" pitchFamily="66" charset="0"/>
              </a:rPr>
              <a:t>Stokes correlations:</a:t>
            </a:r>
          </a:p>
        </p:txBody>
      </p:sp>
    </p:spTree>
    <p:extLst>
      <p:ext uri="{BB962C8B-B14F-4D97-AF65-F5344CB8AC3E}">
        <p14:creationId xmlns:p14="http://schemas.microsoft.com/office/powerpoint/2010/main" val="194782246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/>
          <p:cNvSpPr txBox="1">
            <a:spLocks noChangeArrowheads="1"/>
          </p:cNvSpPr>
          <p:nvPr/>
        </p:nvSpPr>
        <p:spPr bwMode="auto">
          <a:xfrm>
            <a:off x="571472" y="142852"/>
            <a:ext cx="792480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>
                <a:solidFill>
                  <a:srgbClr val="002060"/>
                </a:solidFill>
                <a:latin typeface="Comic Sans MS" panose="030F0702030302020204" pitchFamily="66" charset="0"/>
                <a:cs typeface="Times New Roman" pitchFamily="18" charset="0"/>
              </a:rPr>
              <a:t>Polarization of light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3" name="TextBox 5"/>
          <p:cNvSpPr txBox="1">
            <a:spLocks noChangeArrowheads="1"/>
          </p:cNvSpPr>
          <p:nvPr/>
        </p:nvSpPr>
        <p:spPr bwMode="auto">
          <a:xfrm>
            <a:off x="214282" y="1285860"/>
            <a:ext cx="742955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en-US" sz="1400" dirty="0">
              <a:latin typeface="Times New Roman" pitchFamily="18" charset="0"/>
              <a:cs typeface="Times New Roman" pitchFamily="18" charset="0"/>
            </a:endParaRPr>
          </a:p>
          <a:p>
            <a:endParaRPr lang="en-US" sz="1600" dirty="0"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  <p:sp>
        <p:nvSpPr>
          <p:cNvPr id="4" name="TextBox 7"/>
          <p:cNvSpPr txBox="1">
            <a:spLocks noChangeArrowheads="1"/>
          </p:cNvSpPr>
          <p:nvPr/>
        </p:nvSpPr>
        <p:spPr bwMode="auto">
          <a:xfrm>
            <a:off x="142844" y="1000108"/>
            <a:ext cx="4714908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They were defined by 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  <a:hlinkClick r:id="rId3" tooltip="George Gabriel Stokes"/>
              </a:rPr>
              <a:t>George Gabriel Stokes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 in 1852. </a:t>
            </a:r>
          </a:p>
        </p:txBody>
      </p:sp>
      <p:sp>
        <p:nvSpPr>
          <p:cNvPr id="5" name="TextBox 8"/>
          <p:cNvSpPr txBox="1">
            <a:spLocks noChangeArrowheads="1"/>
          </p:cNvSpPr>
          <p:nvPr/>
        </p:nvSpPr>
        <p:spPr bwMode="auto">
          <a:xfrm>
            <a:off x="214282" y="1928802"/>
            <a:ext cx="5214974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2000" b="1" baseline="-25000" dirty="0"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=|E</a:t>
            </a:r>
            <a:r>
              <a:rPr lang="en-US" sz="2000" b="1" baseline="-25000" dirty="0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000" b="1" baseline="30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|+|E</a:t>
            </a:r>
            <a:r>
              <a:rPr lang="en-US" sz="2000" b="1" baseline="-25000" dirty="0">
                <a:latin typeface="Times New Roman" pitchFamily="18" charset="0"/>
                <a:cs typeface="Times New Roman" pitchFamily="18" charset="0"/>
              </a:rPr>
              <a:t>y</a:t>
            </a:r>
            <a:r>
              <a:rPr lang="en-US" sz="2000" b="1" baseline="30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| (Total Intensity)</a:t>
            </a:r>
          </a:p>
          <a:p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2000" b="1" baseline="-25000" dirty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=|E</a:t>
            </a:r>
            <a:r>
              <a:rPr lang="en-US" sz="2000" b="1" baseline="-25000" dirty="0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000" b="1" baseline="30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|-|E</a:t>
            </a:r>
            <a:r>
              <a:rPr lang="en-US" sz="2000" b="1" baseline="-25000" dirty="0">
                <a:latin typeface="Times New Roman" pitchFamily="18" charset="0"/>
                <a:cs typeface="Times New Roman" pitchFamily="18" charset="0"/>
              </a:rPr>
              <a:t>y</a:t>
            </a:r>
            <a:r>
              <a:rPr lang="en-US" sz="2000" b="1" baseline="30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|  (Horizontal and vertical polarization)</a:t>
            </a:r>
          </a:p>
          <a:p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2000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=2E</a:t>
            </a:r>
            <a:r>
              <a:rPr lang="en-US" sz="2000" b="1" baseline="-25000" dirty="0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sz="2000" b="1" baseline="-25000" dirty="0">
                <a:latin typeface="Times New Roman" pitchFamily="18" charset="0"/>
                <a:cs typeface="Times New Roman" pitchFamily="18" charset="0"/>
              </a:rPr>
              <a:t>y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cosδ (Diagonal Polarization)</a:t>
            </a:r>
          </a:p>
          <a:p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2000" b="1" baseline="-25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=2E</a:t>
            </a:r>
            <a:r>
              <a:rPr lang="en-US" sz="2000" b="1" baseline="-25000" dirty="0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sz="2000" b="1" baseline="-25000" dirty="0">
                <a:latin typeface="Times New Roman" pitchFamily="18" charset="0"/>
                <a:cs typeface="Times New Roman" pitchFamily="18" charset="0"/>
              </a:rPr>
              <a:t>y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sinδ (Circular Polarization)</a:t>
            </a:r>
          </a:p>
          <a:p>
            <a:endParaRPr lang="en-US" sz="1600" dirty="0"/>
          </a:p>
          <a:p>
            <a:endParaRPr lang="en-US" sz="1600" dirty="0"/>
          </a:p>
        </p:txBody>
      </p:sp>
      <p:grpSp>
        <p:nvGrpSpPr>
          <p:cNvPr id="39" name="Group 38"/>
          <p:cNvGrpSpPr/>
          <p:nvPr/>
        </p:nvGrpSpPr>
        <p:grpSpPr>
          <a:xfrm>
            <a:off x="1" y="3857629"/>
            <a:ext cx="5429256" cy="2571768"/>
            <a:chOff x="3090863" y="1323975"/>
            <a:chExt cx="5832475" cy="2360613"/>
          </a:xfrm>
        </p:grpSpPr>
        <p:sp>
          <p:nvSpPr>
            <p:cNvPr id="12" name="TextBox 15"/>
            <p:cNvSpPr txBox="1">
              <a:spLocks noChangeArrowheads="1"/>
            </p:cNvSpPr>
            <p:nvPr/>
          </p:nvSpPr>
          <p:spPr bwMode="auto">
            <a:xfrm>
              <a:off x="4779963" y="1323975"/>
              <a:ext cx="1439862" cy="5683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altLang="ja-JP" sz="1600" dirty="0">
                  <a:ea typeface="ＭＳ Ｐゴシック" pitchFamily="34" charset="-128"/>
                </a:rPr>
                <a:t>Rotating retarder</a:t>
              </a:r>
              <a:endParaRPr lang="en-IN" sz="1600" dirty="0"/>
            </a:p>
          </p:txBody>
        </p:sp>
        <p:sp>
          <p:nvSpPr>
            <p:cNvPr id="13" name="TextBox 16"/>
            <p:cNvSpPr txBox="1">
              <a:spLocks noChangeArrowheads="1"/>
            </p:cNvSpPr>
            <p:nvPr/>
          </p:nvSpPr>
          <p:spPr bwMode="auto">
            <a:xfrm>
              <a:off x="6613525" y="1455738"/>
              <a:ext cx="1047750" cy="5683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altLang="ja-JP" sz="1600" dirty="0">
                  <a:ea typeface="ＭＳ Ｐゴシック" pitchFamily="34" charset="-128"/>
                </a:rPr>
                <a:t>Linear polarizer</a:t>
              </a:r>
              <a:endParaRPr lang="en-IN" sz="1600" dirty="0"/>
            </a:p>
          </p:txBody>
        </p:sp>
        <p:graphicFrame>
          <p:nvGraphicFramePr>
            <p:cNvPr id="14" name="Object 2"/>
            <p:cNvGraphicFramePr>
              <a:graphicFrameLocks noChangeAspect="1"/>
            </p:cNvGraphicFramePr>
            <p:nvPr/>
          </p:nvGraphicFramePr>
          <p:xfrm>
            <a:off x="4132263" y="1463675"/>
            <a:ext cx="360362" cy="4206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4" imgW="164957" imgH="190335" progId="Equation.DSMT4">
                    <p:embed/>
                  </p:oleObj>
                </mc:Choice>
                <mc:Fallback>
                  <p:oleObj name="Equation" r:id="rId4" imgW="164957" imgH="190335" progId="Equation.DSMT4">
                    <p:embed/>
                    <p:pic>
                      <p:nvPicPr>
                        <p:cNvPr id="14" name="Object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132263" y="1463675"/>
                          <a:ext cx="360362" cy="42068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5" name="Object 3"/>
            <p:cNvGraphicFramePr>
              <a:graphicFrameLocks noChangeAspect="1"/>
            </p:cNvGraphicFramePr>
            <p:nvPr/>
          </p:nvGraphicFramePr>
          <p:xfrm>
            <a:off x="3276600" y="1358900"/>
            <a:ext cx="431800" cy="4191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6" imgW="177569" imgH="202936" progId="Equation.DSMT4">
                    <p:embed/>
                  </p:oleObj>
                </mc:Choice>
                <mc:Fallback>
                  <p:oleObj name="Equation" r:id="rId6" imgW="177569" imgH="202936" progId="Equation.DSMT4">
                    <p:embed/>
                    <p:pic>
                      <p:nvPicPr>
                        <p:cNvPr id="15" name="Object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276600" y="1358900"/>
                          <a:ext cx="431800" cy="4191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6" name="Object 4"/>
            <p:cNvGraphicFramePr>
              <a:graphicFrameLocks noChangeAspect="1"/>
            </p:cNvGraphicFramePr>
            <p:nvPr/>
          </p:nvGraphicFramePr>
          <p:xfrm>
            <a:off x="8453438" y="2443163"/>
            <a:ext cx="358775" cy="4191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8" imgW="164957" imgH="203024" progId="Equation.DSMT4">
                    <p:embed/>
                  </p:oleObj>
                </mc:Choice>
                <mc:Fallback>
                  <p:oleObj name="Equation" r:id="rId8" imgW="164957" imgH="203024" progId="Equation.DSMT4">
                    <p:embed/>
                    <p:pic>
                      <p:nvPicPr>
                        <p:cNvPr id="16" name="Object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453438" y="2443163"/>
                          <a:ext cx="358775" cy="4191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7" name="Object 5"/>
            <p:cNvGraphicFramePr>
              <a:graphicFrameLocks noChangeAspect="1"/>
            </p:cNvGraphicFramePr>
            <p:nvPr/>
          </p:nvGraphicFramePr>
          <p:xfrm>
            <a:off x="7661275" y="1603375"/>
            <a:ext cx="358775" cy="4270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0" imgW="177569" imgH="215619" progId="Equation.DSMT4">
                    <p:embed/>
                  </p:oleObj>
                </mc:Choice>
                <mc:Fallback>
                  <p:oleObj name="Equation" r:id="rId10" imgW="177569" imgH="215619" progId="Equation.DSMT4">
                    <p:embed/>
                    <p:pic>
                      <p:nvPicPr>
                        <p:cNvPr id="17" name="Object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661275" y="1603375"/>
                          <a:ext cx="358775" cy="42703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8" name="TextBox 21"/>
            <p:cNvSpPr txBox="1">
              <a:spLocks noChangeArrowheads="1"/>
            </p:cNvSpPr>
            <p:nvPr/>
          </p:nvSpPr>
          <p:spPr bwMode="auto">
            <a:xfrm>
              <a:off x="7915275" y="2024063"/>
              <a:ext cx="1008063" cy="298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altLang="ja-JP" sz="1400">
                  <a:ea typeface="ＭＳ Ｐゴシック" pitchFamily="34" charset="-128"/>
                </a:rPr>
                <a:t>Detector</a:t>
              </a:r>
              <a:endParaRPr lang="en-IN" sz="1400"/>
            </a:p>
          </p:txBody>
        </p:sp>
        <p:cxnSp>
          <p:nvCxnSpPr>
            <p:cNvPr id="19" name="Straight Arrow Connector 18"/>
            <p:cNvCxnSpPr/>
            <p:nvPr/>
          </p:nvCxnSpPr>
          <p:spPr bwMode="auto">
            <a:xfrm>
              <a:off x="3698875" y="2225675"/>
              <a:ext cx="1154113" cy="200025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Oval 7"/>
            <p:cNvSpPr>
              <a:spLocks noChangeAspect="1" noChangeArrowheads="1"/>
            </p:cNvSpPr>
            <p:nvPr/>
          </p:nvSpPr>
          <p:spPr bwMode="auto">
            <a:xfrm rot="38416" flipH="1">
              <a:off x="4470400" y="1889125"/>
              <a:ext cx="1023938" cy="1119188"/>
            </a:xfrm>
            <a:prstGeom prst="ellipse">
              <a:avLst/>
            </a:prstGeom>
            <a:solidFill>
              <a:schemeClr val="accent3">
                <a:alpha val="50000"/>
              </a:schemeClr>
            </a:solidFill>
            <a:ln w="9525">
              <a:round/>
              <a:headEnd/>
              <a:tailEnd/>
            </a:ln>
            <a:scene3d>
              <a:camera prst="legacyPerspectiveFront">
                <a:rot lat="596452" lon="19210328" rev="0"/>
              </a:camera>
              <a:lightRig rig="legacyFlat2" dir="b"/>
            </a:scene3d>
            <a:sp3d extrusionH="241300" prstMaterial="legacyMatte">
              <a:bevelT w="13500" h="13500" prst="angle"/>
              <a:bevelB w="13500" h="13500" prst="angle"/>
              <a:extrusionClr>
                <a:srgbClr val="99CCFF"/>
              </a:extrusionClr>
            </a:sp3d>
          </p:spPr>
          <p:txBody>
            <a:bodyPr wrap="none" anchor="ctr">
              <a:flatTx/>
            </a:bodyPr>
            <a:lstStyle/>
            <a:p>
              <a:pPr>
                <a:defRPr/>
              </a:pPr>
              <a:endParaRPr lang="en-IN"/>
            </a:p>
          </p:txBody>
        </p:sp>
        <p:cxnSp>
          <p:nvCxnSpPr>
            <p:cNvPr id="21" name="Straight Arrow Connector 20"/>
            <p:cNvCxnSpPr/>
            <p:nvPr/>
          </p:nvCxnSpPr>
          <p:spPr bwMode="auto">
            <a:xfrm>
              <a:off x="4924425" y="2417763"/>
              <a:ext cx="1584325" cy="280987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Oval 7"/>
            <p:cNvSpPr>
              <a:spLocks noChangeAspect="1" noChangeArrowheads="1"/>
            </p:cNvSpPr>
            <p:nvPr/>
          </p:nvSpPr>
          <p:spPr bwMode="auto">
            <a:xfrm rot="38416" flipH="1">
              <a:off x="6083300" y="2163763"/>
              <a:ext cx="1023938" cy="1120775"/>
            </a:xfrm>
            <a:prstGeom prst="ellipse">
              <a:avLst/>
            </a:prstGeom>
            <a:solidFill>
              <a:schemeClr val="bg2">
                <a:lumMod val="20000"/>
                <a:lumOff val="80000"/>
                <a:alpha val="50000"/>
              </a:schemeClr>
            </a:solidFill>
            <a:ln w="9525">
              <a:noFill/>
              <a:round/>
              <a:headEnd/>
              <a:tailEnd/>
            </a:ln>
            <a:scene3d>
              <a:camera prst="legacyPerspectiveFront">
                <a:rot lat="596452" lon="19210328" rev="0"/>
              </a:camera>
              <a:lightRig rig="legacyFlat2" dir="b"/>
            </a:scene3d>
            <a:sp3d extrusionH="241300" prstMaterial="legacyMatte">
              <a:bevelT w="13500" h="13500" prst="angle"/>
              <a:bevelB w="13500" h="13500" prst="angle"/>
              <a:extrusionClr>
                <a:srgbClr val="99CCFF"/>
              </a:extrusionClr>
            </a:sp3d>
          </p:spPr>
          <p:txBody>
            <a:bodyPr wrap="none" anchor="ctr">
              <a:flatTx/>
            </a:bodyPr>
            <a:lstStyle/>
            <a:p>
              <a:pPr>
                <a:defRPr/>
              </a:pPr>
              <a:endParaRPr lang="en-IN"/>
            </a:p>
          </p:txBody>
        </p:sp>
        <p:cxnSp>
          <p:nvCxnSpPr>
            <p:cNvPr id="23" name="Straight Arrow Connector 22"/>
            <p:cNvCxnSpPr/>
            <p:nvPr/>
          </p:nvCxnSpPr>
          <p:spPr bwMode="auto">
            <a:xfrm>
              <a:off x="6554788" y="2730500"/>
              <a:ext cx="1465262" cy="273050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 bwMode="auto">
            <a:xfrm rot="16200000" flipH="1">
              <a:off x="2851150" y="2243138"/>
              <a:ext cx="1749425" cy="0"/>
            </a:xfrm>
            <a:prstGeom prst="line">
              <a:avLst/>
            </a:prstGeom>
            <a:ln w="31750">
              <a:solidFill>
                <a:schemeClr val="tx1"/>
              </a:solidFill>
              <a:head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 bwMode="auto">
            <a:xfrm rot="10800000" flipV="1">
              <a:off x="3090863" y="1814513"/>
              <a:ext cx="1439862" cy="768350"/>
            </a:xfrm>
            <a:prstGeom prst="line">
              <a:avLst/>
            </a:prstGeom>
            <a:ln w="25400">
              <a:solidFill>
                <a:schemeClr val="tx1"/>
              </a:solidFill>
              <a:headEnd type="arrow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 bwMode="auto">
            <a:xfrm rot="10800000" flipV="1">
              <a:off x="4197350" y="2047875"/>
              <a:ext cx="1439863" cy="769938"/>
            </a:xfrm>
            <a:prstGeom prst="line">
              <a:avLst/>
            </a:prstGeom>
            <a:ln w="25400">
              <a:solidFill>
                <a:schemeClr val="tx1"/>
              </a:solidFill>
              <a:headEnd type="arrow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 bwMode="auto">
            <a:xfrm rot="16200000" flipH="1">
              <a:off x="4016375" y="2338388"/>
              <a:ext cx="1749425" cy="0"/>
            </a:xfrm>
            <a:prstGeom prst="line">
              <a:avLst/>
            </a:prstGeom>
            <a:ln w="31750">
              <a:solidFill>
                <a:schemeClr val="tx1"/>
              </a:solidFill>
              <a:head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 bwMode="auto">
            <a:xfrm rot="10800000" flipV="1">
              <a:off x="5827713" y="2347913"/>
              <a:ext cx="1439862" cy="769937"/>
            </a:xfrm>
            <a:prstGeom prst="line">
              <a:avLst/>
            </a:prstGeom>
            <a:ln w="25400">
              <a:solidFill>
                <a:schemeClr val="tx1"/>
              </a:solidFill>
              <a:headEnd type="arrow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 bwMode="auto">
            <a:xfrm rot="16200000" flipH="1">
              <a:off x="5672931" y="2540794"/>
              <a:ext cx="1747838" cy="0"/>
            </a:xfrm>
            <a:prstGeom prst="line">
              <a:avLst/>
            </a:prstGeom>
            <a:ln w="31750">
              <a:solidFill>
                <a:schemeClr val="tx1"/>
              </a:solidFill>
              <a:head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 bwMode="auto">
            <a:xfrm rot="16200000" flipH="1">
              <a:off x="6824662" y="2809876"/>
              <a:ext cx="1749425" cy="0"/>
            </a:xfrm>
            <a:prstGeom prst="line">
              <a:avLst/>
            </a:prstGeom>
            <a:ln w="31750">
              <a:solidFill>
                <a:schemeClr val="tx1"/>
              </a:solidFill>
              <a:head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 bwMode="auto">
            <a:xfrm rot="10800000" flipV="1">
              <a:off x="6940550" y="2563813"/>
              <a:ext cx="1439863" cy="769937"/>
            </a:xfrm>
            <a:prstGeom prst="line">
              <a:avLst/>
            </a:prstGeom>
            <a:ln w="25400">
              <a:solidFill>
                <a:schemeClr val="tx1"/>
              </a:solidFill>
              <a:headEnd type="arrow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Curved Up Arrow 34"/>
            <p:cNvSpPr/>
            <p:nvPr/>
          </p:nvSpPr>
          <p:spPr>
            <a:xfrm>
              <a:off x="4530725" y="3035300"/>
              <a:ext cx="790575" cy="288925"/>
            </a:xfrm>
            <a:prstGeom prst="curved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IN">
                <a:solidFill>
                  <a:schemeClr val="tx1"/>
                </a:solidFill>
              </a:endParaRPr>
            </a:p>
          </p:txBody>
        </p:sp>
        <p:graphicFrame>
          <p:nvGraphicFramePr>
            <p:cNvPr id="36" name="Object 29"/>
            <p:cNvGraphicFramePr>
              <a:graphicFrameLocks noChangeAspect="1"/>
            </p:cNvGraphicFramePr>
            <p:nvPr/>
          </p:nvGraphicFramePr>
          <p:xfrm>
            <a:off x="5249863" y="2892425"/>
            <a:ext cx="114300" cy="1778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2" imgW="114102" imgH="177492" progId="Equation.DSMT4">
                    <p:embed/>
                  </p:oleObj>
                </mc:Choice>
                <mc:Fallback>
                  <p:oleObj name="Equation" r:id="rId12" imgW="114102" imgH="177492" progId="Equation.DSMT4">
                    <p:embed/>
                    <p:pic>
                      <p:nvPicPr>
                        <p:cNvPr id="36" name="Object 2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249863" y="2892425"/>
                          <a:ext cx="114300" cy="1778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7" name="Curved Up Arrow 36"/>
            <p:cNvSpPr/>
            <p:nvPr/>
          </p:nvSpPr>
          <p:spPr>
            <a:xfrm>
              <a:off x="6113463" y="3252788"/>
              <a:ext cx="792162" cy="287337"/>
            </a:xfrm>
            <a:prstGeom prst="curved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IN">
                <a:solidFill>
                  <a:schemeClr val="tx1"/>
                </a:solidFill>
              </a:endParaRPr>
            </a:p>
          </p:txBody>
        </p:sp>
        <p:graphicFrame>
          <p:nvGraphicFramePr>
            <p:cNvPr id="38" name="Object 30"/>
            <p:cNvGraphicFramePr>
              <a:graphicFrameLocks noChangeAspect="1"/>
            </p:cNvGraphicFramePr>
            <p:nvPr/>
          </p:nvGraphicFramePr>
          <p:xfrm>
            <a:off x="6618288" y="3252788"/>
            <a:ext cx="114300" cy="1524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4" imgW="114151" imgH="152202" progId="Equation.DSMT4">
                    <p:embed/>
                  </p:oleObj>
                </mc:Choice>
                <mc:Fallback>
                  <p:oleObj name="Equation" r:id="rId14" imgW="114151" imgH="152202" progId="Equation.DSMT4">
                    <p:embed/>
                    <p:pic>
                      <p:nvPicPr>
                        <p:cNvPr id="38" name="Object 3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618288" y="3252788"/>
                          <a:ext cx="114300" cy="1524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42" name="Picture 4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5500694" y="4643446"/>
            <a:ext cx="3286148" cy="1928826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71687" name="Picture 7" descr="C:\Users\Acer\OneDrive\Desktop\PolarizedLight-1024x524.jpg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4929190" y="1000108"/>
            <a:ext cx="3879848" cy="20002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43" name="TextBox 42"/>
          <p:cNvSpPr txBox="1"/>
          <p:nvPr/>
        </p:nvSpPr>
        <p:spPr>
          <a:xfrm>
            <a:off x="6215074" y="2643182"/>
            <a:ext cx="15215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Polarization</a:t>
            </a:r>
          </a:p>
        </p:txBody>
      </p:sp>
      <p:pic>
        <p:nvPicPr>
          <p:cNvPr id="6" name="Picture 7" descr="C:\Users\Acer\OneDrive\Desktop\download (1).jfif"/>
          <p:cNvPicPr>
            <a:picLocks noChangeAspect="1" noChangeArrowheads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5572132" y="3071810"/>
            <a:ext cx="2714644" cy="1457324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84560247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 descr="C:\Users\Acer\OneDrive\Desktop\Research paper tushar\paper 1\New folder\FIGURE 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8662" y="785794"/>
            <a:ext cx="7786742" cy="3143272"/>
          </a:xfrm>
          <a:prstGeom prst="rect">
            <a:avLst/>
          </a:prstGeom>
          <a:noFill/>
        </p:spPr>
      </p:pic>
      <p:sp>
        <p:nvSpPr>
          <p:cNvPr id="7" name="AutoShape 18">
            <a:extLst>
              <a:ext uri="{FF2B5EF4-FFF2-40B4-BE49-F238E27FC236}">
                <a16:creationId xmlns:a16="http://schemas.microsoft.com/office/drawing/2014/main" id="{EA77BE07-1A26-C64A-F47E-0297CC2A5EBE}"/>
              </a:ext>
            </a:extLst>
          </p:cNvPr>
          <p:cNvSpPr>
            <a:spLocks noChangeAspect="1" noChangeArrowheads="1"/>
          </p:cNvSpPr>
          <p:nvPr/>
        </p:nvSpPr>
        <p:spPr bwMode="auto">
          <a:xfrm rot="-1377625">
            <a:off x="5191732" y="4150771"/>
            <a:ext cx="2260600" cy="1927225"/>
          </a:xfrm>
          <a:prstGeom prst="parallelogram">
            <a:avLst>
              <a:gd name="adj" fmla="val 43949"/>
            </a:avLst>
          </a:prstGeom>
          <a:blipFill dpi="0"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54000" contrast="-67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kumimoji="1" sz="2400">
                <a:solidFill>
                  <a:schemeClr val="tx2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2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2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2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2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2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2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2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2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/>
          </a:p>
        </p:txBody>
      </p:sp>
      <p:grpSp>
        <p:nvGrpSpPr>
          <p:cNvPr id="8" name="Group 19">
            <a:extLst>
              <a:ext uri="{FF2B5EF4-FFF2-40B4-BE49-F238E27FC236}">
                <a16:creationId xmlns:a16="http://schemas.microsoft.com/office/drawing/2014/main" id="{E9176FE2-6F41-274D-803E-212E2CFEB7FB}"/>
              </a:ext>
            </a:extLst>
          </p:cNvPr>
          <p:cNvGrpSpPr>
            <a:grpSpLocks/>
          </p:cNvGrpSpPr>
          <p:nvPr/>
        </p:nvGrpSpPr>
        <p:grpSpPr bwMode="auto">
          <a:xfrm>
            <a:off x="2833678" y="4643445"/>
            <a:ext cx="781050" cy="914400"/>
            <a:chOff x="1536" y="936"/>
            <a:chExt cx="492" cy="576"/>
          </a:xfrm>
        </p:grpSpPr>
        <p:sp>
          <p:nvSpPr>
            <p:cNvPr id="9" name="Freeform 20">
              <a:extLst>
                <a:ext uri="{FF2B5EF4-FFF2-40B4-BE49-F238E27FC236}">
                  <a16:creationId xmlns:a16="http://schemas.microsoft.com/office/drawing/2014/main" id="{E729B07C-0C96-3F43-5D0D-D787A50EBDED}"/>
                </a:ext>
              </a:extLst>
            </p:cNvPr>
            <p:cNvSpPr>
              <a:spLocks/>
            </p:cNvSpPr>
            <p:nvPr/>
          </p:nvSpPr>
          <p:spPr bwMode="auto">
            <a:xfrm rot="-322462">
              <a:off x="1772" y="936"/>
              <a:ext cx="166" cy="576"/>
            </a:xfrm>
            <a:custGeom>
              <a:avLst/>
              <a:gdLst>
                <a:gd name="T0" fmla="*/ 56 w 166"/>
                <a:gd name="T1" fmla="*/ 0 h 674"/>
                <a:gd name="T2" fmla="*/ 104 w 166"/>
                <a:gd name="T3" fmla="*/ 70 h 674"/>
                <a:gd name="T4" fmla="*/ 104 w 166"/>
                <a:gd name="T5" fmla="*/ 114 h 674"/>
                <a:gd name="T6" fmla="*/ 156 w 166"/>
                <a:gd name="T7" fmla="*/ 152 h 674"/>
                <a:gd name="T8" fmla="*/ 78 w 166"/>
                <a:gd name="T9" fmla="*/ 194 h 674"/>
                <a:gd name="T10" fmla="*/ 162 w 166"/>
                <a:gd name="T11" fmla="*/ 246 h 674"/>
                <a:gd name="T12" fmla="*/ 104 w 166"/>
                <a:gd name="T13" fmla="*/ 280 h 674"/>
                <a:gd name="T14" fmla="*/ 136 w 166"/>
                <a:gd name="T15" fmla="*/ 341 h 674"/>
                <a:gd name="T16" fmla="*/ 78 w 166"/>
                <a:gd name="T17" fmla="*/ 359 h 674"/>
                <a:gd name="T18" fmla="*/ 91 w 166"/>
                <a:gd name="T19" fmla="*/ 397 h 674"/>
                <a:gd name="T20" fmla="*/ 33 w 166"/>
                <a:gd name="T21" fmla="*/ 444 h 674"/>
                <a:gd name="T22" fmla="*/ 0 w 166"/>
                <a:gd name="T23" fmla="*/ 492 h 67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66"/>
                <a:gd name="T37" fmla="*/ 0 h 674"/>
                <a:gd name="T38" fmla="*/ 166 w 166"/>
                <a:gd name="T39" fmla="*/ 674 h 674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66" h="674">
                  <a:moveTo>
                    <a:pt x="56" y="0"/>
                  </a:moveTo>
                  <a:cubicBezTo>
                    <a:pt x="80" y="32"/>
                    <a:pt x="96" y="70"/>
                    <a:pt x="104" y="96"/>
                  </a:cubicBezTo>
                  <a:cubicBezTo>
                    <a:pt x="112" y="122"/>
                    <a:pt x="95" y="137"/>
                    <a:pt x="104" y="156"/>
                  </a:cubicBezTo>
                  <a:cubicBezTo>
                    <a:pt x="113" y="175"/>
                    <a:pt x="160" y="190"/>
                    <a:pt x="156" y="208"/>
                  </a:cubicBezTo>
                  <a:cubicBezTo>
                    <a:pt x="152" y="226"/>
                    <a:pt x="77" y="245"/>
                    <a:pt x="78" y="266"/>
                  </a:cubicBezTo>
                  <a:cubicBezTo>
                    <a:pt x="79" y="287"/>
                    <a:pt x="158" y="317"/>
                    <a:pt x="162" y="337"/>
                  </a:cubicBezTo>
                  <a:cubicBezTo>
                    <a:pt x="166" y="357"/>
                    <a:pt x="108" y="362"/>
                    <a:pt x="104" y="384"/>
                  </a:cubicBezTo>
                  <a:cubicBezTo>
                    <a:pt x="100" y="406"/>
                    <a:pt x="140" y="449"/>
                    <a:pt x="136" y="467"/>
                  </a:cubicBezTo>
                  <a:cubicBezTo>
                    <a:pt x="132" y="485"/>
                    <a:pt x="85" y="479"/>
                    <a:pt x="78" y="492"/>
                  </a:cubicBezTo>
                  <a:cubicBezTo>
                    <a:pt x="71" y="505"/>
                    <a:pt x="98" y="524"/>
                    <a:pt x="91" y="544"/>
                  </a:cubicBezTo>
                  <a:cubicBezTo>
                    <a:pt x="84" y="564"/>
                    <a:pt x="48" y="587"/>
                    <a:pt x="33" y="609"/>
                  </a:cubicBezTo>
                  <a:cubicBezTo>
                    <a:pt x="18" y="631"/>
                    <a:pt x="7" y="661"/>
                    <a:pt x="0" y="674"/>
                  </a:cubicBezTo>
                </a:path>
              </a:pathLst>
            </a:custGeom>
            <a:noFill/>
            <a:ln w="9525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2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kumimoji="1" sz="2400">
                  <a:solidFill>
                    <a:schemeClr val="tx2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kumimoji="1" sz="2400">
                  <a:solidFill>
                    <a:schemeClr val="tx2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kumimoji="1" sz="2400">
                  <a:solidFill>
                    <a:schemeClr val="tx2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kumimoji="1" sz="2400">
                  <a:solidFill>
                    <a:schemeClr val="tx2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2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2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2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2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0" name="Freeform 21">
              <a:extLst>
                <a:ext uri="{FF2B5EF4-FFF2-40B4-BE49-F238E27FC236}">
                  <a16:creationId xmlns:a16="http://schemas.microsoft.com/office/drawing/2014/main" id="{AB0DC6B0-6019-658D-A1FF-D0C64EB97DB5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536" y="1008"/>
              <a:ext cx="115" cy="468"/>
            </a:xfrm>
            <a:custGeom>
              <a:avLst/>
              <a:gdLst>
                <a:gd name="T0" fmla="*/ 27 w 166"/>
                <a:gd name="T1" fmla="*/ 0 h 674"/>
                <a:gd name="T2" fmla="*/ 50 w 166"/>
                <a:gd name="T3" fmla="*/ 47 h 674"/>
                <a:gd name="T4" fmla="*/ 50 w 166"/>
                <a:gd name="T5" fmla="*/ 75 h 674"/>
                <a:gd name="T6" fmla="*/ 75 w 166"/>
                <a:gd name="T7" fmla="*/ 100 h 674"/>
                <a:gd name="T8" fmla="*/ 37 w 166"/>
                <a:gd name="T9" fmla="*/ 128 h 674"/>
                <a:gd name="T10" fmla="*/ 78 w 166"/>
                <a:gd name="T11" fmla="*/ 162 h 674"/>
                <a:gd name="T12" fmla="*/ 50 w 166"/>
                <a:gd name="T13" fmla="*/ 185 h 674"/>
                <a:gd name="T14" fmla="*/ 65 w 166"/>
                <a:gd name="T15" fmla="*/ 225 h 674"/>
                <a:gd name="T16" fmla="*/ 37 w 166"/>
                <a:gd name="T17" fmla="*/ 237 h 674"/>
                <a:gd name="T18" fmla="*/ 44 w 166"/>
                <a:gd name="T19" fmla="*/ 262 h 674"/>
                <a:gd name="T20" fmla="*/ 16 w 166"/>
                <a:gd name="T21" fmla="*/ 294 h 674"/>
                <a:gd name="T22" fmla="*/ 0 w 166"/>
                <a:gd name="T23" fmla="*/ 325 h 67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66"/>
                <a:gd name="T37" fmla="*/ 0 h 674"/>
                <a:gd name="T38" fmla="*/ 166 w 166"/>
                <a:gd name="T39" fmla="*/ 674 h 674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66" h="674">
                  <a:moveTo>
                    <a:pt x="56" y="0"/>
                  </a:moveTo>
                  <a:cubicBezTo>
                    <a:pt x="80" y="32"/>
                    <a:pt x="96" y="70"/>
                    <a:pt x="104" y="96"/>
                  </a:cubicBezTo>
                  <a:cubicBezTo>
                    <a:pt x="112" y="122"/>
                    <a:pt x="95" y="137"/>
                    <a:pt x="104" y="156"/>
                  </a:cubicBezTo>
                  <a:cubicBezTo>
                    <a:pt x="113" y="175"/>
                    <a:pt x="160" y="190"/>
                    <a:pt x="156" y="208"/>
                  </a:cubicBezTo>
                  <a:cubicBezTo>
                    <a:pt x="152" y="226"/>
                    <a:pt x="77" y="245"/>
                    <a:pt x="78" y="266"/>
                  </a:cubicBezTo>
                  <a:cubicBezTo>
                    <a:pt x="79" y="287"/>
                    <a:pt x="158" y="317"/>
                    <a:pt x="162" y="337"/>
                  </a:cubicBezTo>
                  <a:cubicBezTo>
                    <a:pt x="166" y="357"/>
                    <a:pt x="108" y="362"/>
                    <a:pt x="104" y="384"/>
                  </a:cubicBezTo>
                  <a:cubicBezTo>
                    <a:pt x="100" y="406"/>
                    <a:pt x="140" y="449"/>
                    <a:pt x="136" y="467"/>
                  </a:cubicBezTo>
                  <a:cubicBezTo>
                    <a:pt x="132" y="485"/>
                    <a:pt x="85" y="479"/>
                    <a:pt x="78" y="492"/>
                  </a:cubicBezTo>
                  <a:cubicBezTo>
                    <a:pt x="71" y="505"/>
                    <a:pt x="98" y="524"/>
                    <a:pt x="91" y="544"/>
                  </a:cubicBezTo>
                  <a:cubicBezTo>
                    <a:pt x="84" y="564"/>
                    <a:pt x="48" y="587"/>
                    <a:pt x="33" y="609"/>
                  </a:cubicBezTo>
                  <a:cubicBezTo>
                    <a:pt x="18" y="631"/>
                    <a:pt x="7" y="661"/>
                    <a:pt x="0" y="674"/>
                  </a:cubicBezTo>
                </a:path>
              </a:pathLst>
            </a:custGeom>
            <a:noFill/>
            <a:ln w="9525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2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kumimoji="1" sz="2400">
                  <a:solidFill>
                    <a:schemeClr val="tx2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kumimoji="1" sz="2400">
                  <a:solidFill>
                    <a:schemeClr val="tx2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kumimoji="1" sz="2400">
                  <a:solidFill>
                    <a:schemeClr val="tx2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kumimoji="1" sz="2400">
                  <a:solidFill>
                    <a:schemeClr val="tx2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2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2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2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2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1" name="Line 22">
              <a:extLst>
                <a:ext uri="{FF2B5EF4-FFF2-40B4-BE49-F238E27FC236}">
                  <a16:creationId xmlns:a16="http://schemas.microsoft.com/office/drawing/2014/main" id="{5555D63B-6EE0-90F5-3768-16EFB97A42D0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80000" flipV="1">
              <a:off x="1902" y="1056"/>
              <a:ext cx="126" cy="60"/>
            </a:xfrm>
            <a:prstGeom prst="line">
              <a:avLst/>
            </a:prstGeom>
            <a:noFill/>
            <a:ln w="9525">
              <a:solidFill>
                <a:srgbClr val="FF33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12" name="Line 23">
              <a:extLst>
                <a:ext uri="{FF2B5EF4-FFF2-40B4-BE49-F238E27FC236}">
                  <a16:creationId xmlns:a16="http://schemas.microsoft.com/office/drawing/2014/main" id="{778764F6-1748-2C26-2AC5-B1B5914E4CC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78" y="1392"/>
              <a:ext cx="144" cy="48"/>
            </a:xfrm>
            <a:prstGeom prst="line">
              <a:avLst/>
            </a:prstGeom>
            <a:noFill/>
            <a:ln w="9525">
              <a:solidFill>
                <a:srgbClr val="FF33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13" name="Line 24">
              <a:extLst>
                <a:ext uri="{FF2B5EF4-FFF2-40B4-BE49-F238E27FC236}">
                  <a16:creationId xmlns:a16="http://schemas.microsoft.com/office/drawing/2014/main" id="{597F6C64-CFEE-6737-F2E7-86D4F545C3A1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80000" flipV="1">
              <a:off x="1656" y="1092"/>
              <a:ext cx="126" cy="60"/>
            </a:xfrm>
            <a:prstGeom prst="line">
              <a:avLst/>
            </a:prstGeom>
            <a:noFill/>
            <a:ln w="9525">
              <a:solidFill>
                <a:srgbClr val="FF33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14" name="Line 25">
              <a:extLst>
                <a:ext uri="{FF2B5EF4-FFF2-40B4-BE49-F238E27FC236}">
                  <a16:creationId xmlns:a16="http://schemas.microsoft.com/office/drawing/2014/main" id="{DE325BF8-DBCA-2F08-3A71-B2200101ECA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32" y="1332"/>
              <a:ext cx="144" cy="48"/>
            </a:xfrm>
            <a:prstGeom prst="line">
              <a:avLst/>
            </a:prstGeom>
            <a:noFill/>
            <a:ln w="9525">
              <a:solidFill>
                <a:srgbClr val="FF33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</p:grpSp>
      <p:grpSp>
        <p:nvGrpSpPr>
          <p:cNvPr id="15" name="Group 27">
            <a:extLst>
              <a:ext uri="{FF2B5EF4-FFF2-40B4-BE49-F238E27FC236}">
                <a16:creationId xmlns:a16="http://schemas.microsoft.com/office/drawing/2014/main" id="{7B288D00-E3F7-31E7-AFF2-E72718C96DE1}"/>
              </a:ext>
            </a:extLst>
          </p:cNvPr>
          <p:cNvGrpSpPr>
            <a:grpSpLocks/>
          </p:cNvGrpSpPr>
          <p:nvPr/>
        </p:nvGrpSpPr>
        <p:grpSpPr bwMode="auto">
          <a:xfrm>
            <a:off x="4510090" y="4329133"/>
            <a:ext cx="1038231" cy="1676400"/>
            <a:chOff x="2628" y="768"/>
            <a:chExt cx="408" cy="1056"/>
          </a:xfrm>
        </p:grpSpPr>
        <p:sp>
          <p:nvSpPr>
            <p:cNvPr id="16" name="Freeform 28">
              <a:extLst>
                <a:ext uri="{FF2B5EF4-FFF2-40B4-BE49-F238E27FC236}">
                  <a16:creationId xmlns:a16="http://schemas.microsoft.com/office/drawing/2014/main" id="{E6039D97-DEBD-9A80-3A99-432AB9784977}"/>
                </a:ext>
              </a:extLst>
            </p:cNvPr>
            <p:cNvSpPr>
              <a:spLocks/>
            </p:cNvSpPr>
            <p:nvPr/>
          </p:nvSpPr>
          <p:spPr bwMode="auto">
            <a:xfrm>
              <a:off x="2832" y="768"/>
              <a:ext cx="96" cy="1056"/>
            </a:xfrm>
            <a:custGeom>
              <a:avLst/>
              <a:gdLst>
                <a:gd name="T0" fmla="*/ 19 w 166"/>
                <a:gd name="T1" fmla="*/ 0 h 674"/>
                <a:gd name="T2" fmla="*/ 35 w 166"/>
                <a:gd name="T3" fmla="*/ 235 h 674"/>
                <a:gd name="T4" fmla="*/ 35 w 166"/>
                <a:gd name="T5" fmla="*/ 382 h 674"/>
                <a:gd name="T6" fmla="*/ 52 w 166"/>
                <a:gd name="T7" fmla="*/ 511 h 674"/>
                <a:gd name="T8" fmla="*/ 26 w 166"/>
                <a:gd name="T9" fmla="*/ 653 h 674"/>
                <a:gd name="T10" fmla="*/ 54 w 166"/>
                <a:gd name="T11" fmla="*/ 827 h 674"/>
                <a:gd name="T12" fmla="*/ 35 w 166"/>
                <a:gd name="T13" fmla="*/ 943 h 674"/>
                <a:gd name="T14" fmla="*/ 46 w 166"/>
                <a:gd name="T15" fmla="*/ 1147 h 674"/>
                <a:gd name="T16" fmla="*/ 26 w 166"/>
                <a:gd name="T17" fmla="*/ 1208 h 674"/>
                <a:gd name="T18" fmla="*/ 31 w 166"/>
                <a:gd name="T19" fmla="*/ 1335 h 674"/>
                <a:gd name="T20" fmla="*/ 11 w 166"/>
                <a:gd name="T21" fmla="*/ 1495 h 674"/>
                <a:gd name="T22" fmla="*/ 0 w 166"/>
                <a:gd name="T23" fmla="*/ 1655 h 67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66"/>
                <a:gd name="T37" fmla="*/ 0 h 674"/>
                <a:gd name="T38" fmla="*/ 166 w 166"/>
                <a:gd name="T39" fmla="*/ 674 h 674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66" h="674">
                  <a:moveTo>
                    <a:pt x="56" y="0"/>
                  </a:moveTo>
                  <a:cubicBezTo>
                    <a:pt x="80" y="32"/>
                    <a:pt x="96" y="70"/>
                    <a:pt x="104" y="96"/>
                  </a:cubicBezTo>
                  <a:cubicBezTo>
                    <a:pt x="112" y="122"/>
                    <a:pt x="95" y="137"/>
                    <a:pt x="104" y="156"/>
                  </a:cubicBezTo>
                  <a:cubicBezTo>
                    <a:pt x="113" y="175"/>
                    <a:pt x="160" y="190"/>
                    <a:pt x="156" y="208"/>
                  </a:cubicBezTo>
                  <a:cubicBezTo>
                    <a:pt x="152" y="226"/>
                    <a:pt x="77" y="245"/>
                    <a:pt x="78" y="266"/>
                  </a:cubicBezTo>
                  <a:cubicBezTo>
                    <a:pt x="79" y="287"/>
                    <a:pt x="158" y="317"/>
                    <a:pt x="162" y="337"/>
                  </a:cubicBezTo>
                  <a:cubicBezTo>
                    <a:pt x="166" y="357"/>
                    <a:pt x="108" y="362"/>
                    <a:pt x="104" y="384"/>
                  </a:cubicBezTo>
                  <a:cubicBezTo>
                    <a:pt x="100" y="406"/>
                    <a:pt x="140" y="449"/>
                    <a:pt x="136" y="467"/>
                  </a:cubicBezTo>
                  <a:cubicBezTo>
                    <a:pt x="132" y="485"/>
                    <a:pt x="85" y="479"/>
                    <a:pt x="78" y="492"/>
                  </a:cubicBezTo>
                  <a:cubicBezTo>
                    <a:pt x="71" y="505"/>
                    <a:pt x="98" y="524"/>
                    <a:pt x="91" y="544"/>
                  </a:cubicBezTo>
                  <a:cubicBezTo>
                    <a:pt x="84" y="564"/>
                    <a:pt x="48" y="587"/>
                    <a:pt x="33" y="609"/>
                  </a:cubicBezTo>
                  <a:cubicBezTo>
                    <a:pt x="18" y="631"/>
                    <a:pt x="7" y="661"/>
                    <a:pt x="0" y="674"/>
                  </a:cubicBezTo>
                </a:path>
              </a:pathLst>
            </a:custGeom>
            <a:noFill/>
            <a:ln w="9525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2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kumimoji="1" sz="2400">
                  <a:solidFill>
                    <a:schemeClr val="tx2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kumimoji="1" sz="2400">
                  <a:solidFill>
                    <a:schemeClr val="tx2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kumimoji="1" sz="2400">
                  <a:solidFill>
                    <a:schemeClr val="tx2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kumimoji="1" sz="2400">
                  <a:solidFill>
                    <a:schemeClr val="tx2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2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2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2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2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7" name="Line 29">
              <a:extLst>
                <a:ext uri="{FF2B5EF4-FFF2-40B4-BE49-F238E27FC236}">
                  <a16:creationId xmlns:a16="http://schemas.microsoft.com/office/drawing/2014/main" id="{282B6D90-9058-E02A-3471-21B11ADD2013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440000" flipV="1">
              <a:off x="2910" y="990"/>
              <a:ext cx="126" cy="60"/>
            </a:xfrm>
            <a:prstGeom prst="line">
              <a:avLst/>
            </a:prstGeom>
            <a:noFill/>
            <a:ln w="9525">
              <a:solidFill>
                <a:srgbClr val="FF33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18" name="Line 30">
              <a:extLst>
                <a:ext uri="{FF2B5EF4-FFF2-40B4-BE49-F238E27FC236}">
                  <a16:creationId xmlns:a16="http://schemas.microsoft.com/office/drawing/2014/main" id="{D80BEA65-B28F-FCEE-46E6-B7320F9AFE79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440000" flipV="1">
              <a:off x="2874" y="1632"/>
              <a:ext cx="126" cy="60"/>
            </a:xfrm>
            <a:prstGeom prst="line">
              <a:avLst/>
            </a:prstGeom>
            <a:noFill/>
            <a:ln w="9525">
              <a:solidFill>
                <a:srgbClr val="FF33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19" name="Freeform 31">
              <a:extLst>
                <a:ext uri="{FF2B5EF4-FFF2-40B4-BE49-F238E27FC236}">
                  <a16:creationId xmlns:a16="http://schemas.microsoft.com/office/drawing/2014/main" id="{E157C993-F912-EA48-274F-E7B0A3AC8634}"/>
                </a:ext>
              </a:extLst>
            </p:cNvPr>
            <p:cNvSpPr>
              <a:spLocks/>
            </p:cNvSpPr>
            <p:nvPr/>
          </p:nvSpPr>
          <p:spPr bwMode="auto">
            <a:xfrm>
              <a:off x="2628" y="768"/>
              <a:ext cx="96" cy="1056"/>
            </a:xfrm>
            <a:custGeom>
              <a:avLst/>
              <a:gdLst>
                <a:gd name="T0" fmla="*/ 19 w 166"/>
                <a:gd name="T1" fmla="*/ 0 h 674"/>
                <a:gd name="T2" fmla="*/ 35 w 166"/>
                <a:gd name="T3" fmla="*/ 235 h 674"/>
                <a:gd name="T4" fmla="*/ 35 w 166"/>
                <a:gd name="T5" fmla="*/ 382 h 674"/>
                <a:gd name="T6" fmla="*/ 52 w 166"/>
                <a:gd name="T7" fmla="*/ 511 h 674"/>
                <a:gd name="T8" fmla="*/ 26 w 166"/>
                <a:gd name="T9" fmla="*/ 653 h 674"/>
                <a:gd name="T10" fmla="*/ 54 w 166"/>
                <a:gd name="T11" fmla="*/ 827 h 674"/>
                <a:gd name="T12" fmla="*/ 35 w 166"/>
                <a:gd name="T13" fmla="*/ 943 h 674"/>
                <a:gd name="T14" fmla="*/ 46 w 166"/>
                <a:gd name="T15" fmla="*/ 1147 h 674"/>
                <a:gd name="T16" fmla="*/ 26 w 166"/>
                <a:gd name="T17" fmla="*/ 1208 h 674"/>
                <a:gd name="T18" fmla="*/ 31 w 166"/>
                <a:gd name="T19" fmla="*/ 1335 h 674"/>
                <a:gd name="T20" fmla="*/ 11 w 166"/>
                <a:gd name="T21" fmla="*/ 1495 h 674"/>
                <a:gd name="T22" fmla="*/ 0 w 166"/>
                <a:gd name="T23" fmla="*/ 1655 h 67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66"/>
                <a:gd name="T37" fmla="*/ 0 h 674"/>
                <a:gd name="T38" fmla="*/ 166 w 166"/>
                <a:gd name="T39" fmla="*/ 674 h 674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66" h="674">
                  <a:moveTo>
                    <a:pt x="56" y="0"/>
                  </a:moveTo>
                  <a:cubicBezTo>
                    <a:pt x="80" y="32"/>
                    <a:pt x="96" y="70"/>
                    <a:pt x="104" y="96"/>
                  </a:cubicBezTo>
                  <a:cubicBezTo>
                    <a:pt x="112" y="122"/>
                    <a:pt x="95" y="137"/>
                    <a:pt x="104" y="156"/>
                  </a:cubicBezTo>
                  <a:cubicBezTo>
                    <a:pt x="113" y="175"/>
                    <a:pt x="160" y="190"/>
                    <a:pt x="156" y="208"/>
                  </a:cubicBezTo>
                  <a:cubicBezTo>
                    <a:pt x="152" y="226"/>
                    <a:pt x="77" y="245"/>
                    <a:pt x="78" y="266"/>
                  </a:cubicBezTo>
                  <a:cubicBezTo>
                    <a:pt x="79" y="287"/>
                    <a:pt x="158" y="317"/>
                    <a:pt x="162" y="337"/>
                  </a:cubicBezTo>
                  <a:cubicBezTo>
                    <a:pt x="166" y="357"/>
                    <a:pt x="108" y="362"/>
                    <a:pt x="104" y="384"/>
                  </a:cubicBezTo>
                  <a:cubicBezTo>
                    <a:pt x="100" y="406"/>
                    <a:pt x="140" y="449"/>
                    <a:pt x="136" y="467"/>
                  </a:cubicBezTo>
                  <a:cubicBezTo>
                    <a:pt x="132" y="485"/>
                    <a:pt x="85" y="479"/>
                    <a:pt x="78" y="492"/>
                  </a:cubicBezTo>
                  <a:cubicBezTo>
                    <a:pt x="71" y="505"/>
                    <a:pt x="98" y="524"/>
                    <a:pt x="91" y="544"/>
                  </a:cubicBezTo>
                  <a:cubicBezTo>
                    <a:pt x="84" y="564"/>
                    <a:pt x="48" y="587"/>
                    <a:pt x="33" y="609"/>
                  </a:cubicBezTo>
                  <a:cubicBezTo>
                    <a:pt x="18" y="631"/>
                    <a:pt x="7" y="661"/>
                    <a:pt x="0" y="674"/>
                  </a:cubicBezTo>
                </a:path>
              </a:pathLst>
            </a:custGeom>
            <a:noFill/>
            <a:ln w="9525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2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kumimoji="1" sz="2400">
                  <a:solidFill>
                    <a:schemeClr val="tx2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kumimoji="1" sz="2400">
                  <a:solidFill>
                    <a:schemeClr val="tx2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kumimoji="1" sz="2400">
                  <a:solidFill>
                    <a:schemeClr val="tx2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kumimoji="1" sz="2400">
                  <a:solidFill>
                    <a:schemeClr val="tx2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2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2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2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2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0" name="Line 32">
              <a:extLst>
                <a:ext uri="{FF2B5EF4-FFF2-40B4-BE49-F238E27FC236}">
                  <a16:creationId xmlns:a16="http://schemas.microsoft.com/office/drawing/2014/main" id="{C3B0CAC2-DCB4-8B01-F2B1-000D029F38B7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440000" flipV="1">
              <a:off x="2706" y="990"/>
              <a:ext cx="126" cy="60"/>
            </a:xfrm>
            <a:prstGeom prst="line">
              <a:avLst/>
            </a:prstGeom>
            <a:noFill/>
            <a:ln w="9525">
              <a:solidFill>
                <a:srgbClr val="FF33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21" name="Line 33">
              <a:extLst>
                <a:ext uri="{FF2B5EF4-FFF2-40B4-BE49-F238E27FC236}">
                  <a16:creationId xmlns:a16="http://schemas.microsoft.com/office/drawing/2014/main" id="{14F4551C-73BD-8F46-8B77-38230B89CC88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440000" flipV="1">
              <a:off x="2670" y="1632"/>
              <a:ext cx="126" cy="60"/>
            </a:xfrm>
            <a:prstGeom prst="line">
              <a:avLst/>
            </a:prstGeom>
            <a:noFill/>
            <a:ln w="9525">
              <a:solidFill>
                <a:srgbClr val="FF33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</p:grpSp>
      <p:sp>
        <p:nvSpPr>
          <p:cNvPr id="22" name="Line 72">
            <a:extLst>
              <a:ext uri="{FF2B5EF4-FFF2-40B4-BE49-F238E27FC236}">
                <a16:creationId xmlns:a16="http://schemas.microsoft.com/office/drawing/2014/main" id="{3ABA5E55-CA54-8724-911D-6F37C56527F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881191" y="5872183"/>
            <a:ext cx="0" cy="46038"/>
          </a:xfrm>
          <a:prstGeom prst="line">
            <a:avLst/>
          </a:prstGeom>
          <a:noFill/>
          <a:ln w="31750">
            <a:solidFill>
              <a:schemeClr val="accent2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en-US"/>
          </a:p>
        </p:txBody>
      </p:sp>
      <p:pic>
        <p:nvPicPr>
          <p:cNvPr id="23" name="Picture 1" descr="C:\Users\Acer\OneDrive\Desktop\specklepattern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690934" y="4286255"/>
            <a:ext cx="714380" cy="185738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4" name="Picture 2" descr="C:\Users\Acer\OneDrive\Desktop\Research paper tushar\paper 1\New folder\FIGURE 1.png"/>
          <p:cNvPicPr>
            <a:picLocks noChangeAspect="1" noChangeArrowheads="1"/>
          </p:cNvPicPr>
          <p:nvPr/>
        </p:nvPicPr>
        <p:blipFill>
          <a:blip r:embed="rId2"/>
          <a:srcRect t="48936" r="87611" b="4255"/>
          <a:stretch>
            <a:fillRect/>
          </a:stretch>
        </p:blipFill>
        <p:spPr bwMode="auto">
          <a:xfrm>
            <a:off x="1833546" y="4572007"/>
            <a:ext cx="1000132" cy="1571636"/>
          </a:xfrm>
          <a:prstGeom prst="rect">
            <a:avLst/>
          </a:prstGeom>
          <a:noFill/>
        </p:spPr>
      </p:pic>
      <p:cxnSp>
        <p:nvCxnSpPr>
          <p:cNvPr id="25" name="Straight Connector 24"/>
          <p:cNvCxnSpPr/>
          <p:nvPr/>
        </p:nvCxnSpPr>
        <p:spPr>
          <a:xfrm>
            <a:off x="2762240" y="5072073"/>
            <a:ext cx="928694" cy="1588"/>
          </a:xfrm>
          <a:prstGeom prst="line">
            <a:avLst/>
          </a:prstGeom>
          <a:ln w="158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4405314" y="5072073"/>
            <a:ext cx="1285884" cy="1588"/>
          </a:xfrm>
          <a:prstGeom prst="line">
            <a:avLst/>
          </a:prstGeom>
          <a:ln w="158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5905512" y="6286520"/>
            <a:ext cx="23823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Polarization speckle</a:t>
            </a:r>
          </a:p>
        </p:txBody>
      </p:sp>
      <p:sp>
        <p:nvSpPr>
          <p:cNvPr id="2" name="Text Box 4">
            <a:extLst>
              <a:ext uri="{FF2B5EF4-FFF2-40B4-BE49-F238E27FC236}">
                <a16:creationId xmlns:a16="http://schemas.microsoft.com/office/drawing/2014/main" id="{7F65C8B9-6628-35CC-3501-3A8E308894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51371"/>
            <a:ext cx="681736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ja-JP" sz="3000" b="1" dirty="0">
                <a:solidFill>
                  <a:srgbClr val="002060"/>
                </a:solidFill>
                <a:latin typeface="+mj-lt"/>
              </a:rPr>
              <a:t>Pilot assisted configurations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202F691-0071-D38A-850D-F344984AF890}"/>
              </a:ext>
            </a:extLst>
          </p:cNvPr>
          <p:cNvSpPr txBox="1"/>
          <p:nvPr/>
        </p:nvSpPr>
        <p:spPr>
          <a:xfrm>
            <a:off x="76200" y="6412468"/>
            <a:ext cx="59415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Tushar Sarkar, et.al. Phys. Rev. A 104 (2021) 013525</a:t>
            </a:r>
          </a:p>
        </p:txBody>
      </p:sp>
    </p:spTree>
    <p:extLst>
      <p:ext uri="{BB962C8B-B14F-4D97-AF65-F5344CB8AC3E}">
        <p14:creationId xmlns:p14="http://schemas.microsoft.com/office/powerpoint/2010/main" val="2426824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2" presetClass="entr" presetSubtype="8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12" presetClass="entr" presetSubtype="8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6146800" y="2908300"/>
          <a:ext cx="914400" cy="233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450797" imgH="696686" progId="Equation.DSMT4">
                  <p:embed/>
                </p:oleObj>
              </mc:Choice>
              <mc:Fallback>
                <p:oleObj name="Equation" r:id="rId2" imgW="450797" imgH="696686" progId="Equation.DSMT4">
                  <p:embed/>
                  <p:pic>
                    <p:nvPicPr>
                      <p:cNvPr id="4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46800" y="2908300"/>
                        <a:ext cx="914400" cy="2333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/>
        </p:nvGraphicFramePr>
        <p:xfrm>
          <a:off x="6534150" y="2916238"/>
          <a:ext cx="1397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450797" imgH="696686" progId="Equation.DSMT4">
                  <p:embed/>
                </p:oleObj>
              </mc:Choice>
              <mc:Fallback>
                <p:oleObj name="Equation" r:id="rId4" imgW="450797" imgH="696686" progId="Equation.DSMT4">
                  <p:embed/>
                  <p:pic>
                    <p:nvPicPr>
                      <p:cNvPr id="8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34150" y="2916238"/>
                        <a:ext cx="139700" cy="215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/>
        </p:nvGraphicFramePr>
        <p:xfrm>
          <a:off x="6534150" y="2916238"/>
          <a:ext cx="1397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39579" imgH="215713" progId="Equation.DSMT4">
                  <p:embed/>
                </p:oleObj>
              </mc:Choice>
              <mc:Fallback>
                <p:oleObj name="Equation" r:id="rId6" imgW="139579" imgH="215713" progId="Equation.DSMT4">
                  <p:embed/>
                  <p:pic>
                    <p:nvPicPr>
                      <p:cNvPr id="12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34150" y="2916238"/>
                        <a:ext cx="139700" cy="215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312590" y="2584387"/>
            <a:ext cx="46281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000" dirty="0">
                <a:latin typeface="Times New Roman" pitchFamily="18" charset="0"/>
                <a:cs typeface="Times New Roman" pitchFamily="18" charset="0"/>
              </a:rPr>
              <a:t>The correlation between SPs fluctuations is</a:t>
            </a:r>
            <a:endParaRPr lang="en-US" sz="2000" i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6" name="Object 15"/>
          <p:cNvGraphicFramePr>
            <a:graphicFrameLocks noChangeAspect="1"/>
          </p:cNvGraphicFramePr>
          <p:nvPr/>
        </p:nvGraphicFramePr>
        <p:xfrm>
          <a:off x="838200" y="3200400"/>
          <a:ext cx="6438900" cy="546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6438900" imgH="546100" progId="Equation.DSMT4">
                  <p:embed/>
                </p:oleObj>
              </mc:Choice>
              <mc:Fallback>
                <p:oleObj name="Equation" r:id="rId8" imgW="6438900" imgH="546100" progId="Equation.DSMT4">
                  <p:embed/>
                  <p:pic>
                    <p:nvPicPr>
                      <p:cNvPr id="16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8200" y="3200400"/>
                        <a:ext cx="6438900" cy="5461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/>
          <p:cNvGraphicFramePr>
            <a:graphicFrameLocks noChangeAspect="1"/>
          </p:cNvGraphicFramePr>
          <p:nvPr/>
        </p:nvGraphicFramePr>
        <p:xfrm>
          <a:off x="6534150" y="2916238"/>
          <a:ext cx="1397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450797" imgH="696686" progId="Equation.DSMT4">
                  <p:embed/>
                </p:oleObj>
              </mc:Choice>
              <mc:Fallback>
                <p:oleObj name="Equation" r:id="rId10" imgW="450797" imgH="696686" progId="Equation.DSMT4">
                  <p:embed/>
                  <p:pic>
                    <p:nvPicPr>
                      <p:cNvPr id="18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34150" y="2916238"/>
                        <a:ext cx="139700" cy="215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8"/>
          <p:cNvGraphicFramePr>
            <a:graphicFrameLocks noChangeAspect="1"/>
          </p:cNvGraphicFramePr>
          <p:nvPr/>
        </p:nvGraphicFramePr>
        <p:xfrm>
          <a:off x="2057400" y="3810000"/>
          <a:ext cx="4165600" cy="149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4165600" imgH="1498600" progId="Equation.DSMT4">
                  <p:embed/>
                </p:oleObj>
              </mc:Choice>
              <mc:Fallback>
                <p:oleObj name="Equation" r:id="rId11" imgW="4165600" imgH="1498600" progId="Equation.DSMT4">
                  <p:embed/>
                  <p:pic>
                    <p:nvPicPr>
                      <p:cNvPr id="19" name="Object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57400" y="3810000"/>
                        <a:ext cx="4165600" cy="1498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TextBox 19"/>
          <p:cNvSpPr txBox="1"/>
          <p:nvPr/>
        </p:nvSpPr>
        <p:spPr>
          <a:xfrm>
            <a:off x="134258" y="5476863"/>
            <a:ext cx="84296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000" dirty="0">
                <a:latin typeface="Times New Roman" pitchFamily="18" charset="0"/>
                <a:cs typeface="Times New Roman" pitchFamily="18" charset="0"/>
              </a:rPr>
              <a:t>The complex polarization correlation function is evaluated as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1" name="Object 20"/>
          <p:cNvGraphicFramePr>
            <a:graphicFrameLocks noChangeAspect="1"/>
          </p:cNvGraphicFramePr>
          <p:nvPr/>
        </p:nvGraphicFramePr>
        <p:xfrm>
          <a:off x="6146800" y="2908300"/>
          <a:ext cx="914400" cy="233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3" imgW="450797" imgH="696686" progId="Equation.DSMT4">
                  <p:embed/>
                </p:oleObj>
              </mc:Choice>
              <mc:Fallback>
                <p:oleObj name="Equation" r:id="rId13" imgW="450797" imgH="696686" progId="Equation.DSMT4">
                  <p:embed/>
                  <p:pic>
                    <p:nvPicPr>
                      <p:cNvPr id="21" name="Object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46800" y="2908300"/>
                        <a:ext cx="914400" cy="2333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21"/>
          <p:cNvGraphicFramePr>
            <a:graphicFrameLocks noChangeAspect="1"/>
          </p:cNvGraphicFramePr>
          <p:nvPr/>
        </p:nvGraphicFramePr>
        <p:xfrm>
          <a:off x="357158" y="5961140"/>
          <a:ext cx="7848600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7848600" imgH="381000" progId="Equation.DSMT4">
                  <p:embed/>
                </p:oleObj>
              </mc:Choice>
              <mc:Fallback>
                <p:oleObj name="Equation" r:id="rId14" imgW="7848600" imgH="381000" progId="Equation.DSMT4">
                  <p:embed/>
                  <p:pic>
                    <p:nvPicPr>
                      <p:cNvPr id="22" name="Object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7158" y="5961140"/>
                        <a:ext cx="7848600" cy="381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22"/>
          <p:cNvGraphicFramePr>
            <a:graphicFrameLocks noChangeAspect="1"/>
          </p:cNvGraphicFramePr>
          <p:nvPr/>
        </p:nvGraphicFramePr>
        <p:xfrm>
          <a:off x="6146800" y="2908300"/>
          <a:ext cx="914400" cy="233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6" imgW="450797" imgH="696686" progId="Equation.DSMT4">
                  <p:embed/>
                </p:oleObj>
              </mc:Choice>
              <mc:Fallback>
                <p:oleObj name="Equation" r:id="rId16" imgW="450797" imgH="696686" progId="Equation.DSMT4">
                  <p:embed/>
                  <p:pic>
                    <p:nvPicPr>
                      <p:cNvPr id="23" name="Object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46800" y="2908300"/>
                        <a:ext cx="914400" cy="2333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" name="Rounded Rectangle 29"/>
          <p:cNvSpPr/>
          <p:nvPr/>
        </p:nvSpPr>
        <p:spPr>
          <a:xfrm>
            <a:off x="2119297" y="4521206"/>
            <a:ext cx="2000264" cy="785818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31" name="TextBox 30"/>
          <p:cNvSpPr txBox="1"/>
          <p:nvPr/>
        </p:nvSpPr>
        <p:spPr>
          <a:xfrm>
            <a:off x="8358214" y="6357958"/>
            <a:ext cx="3129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000" b="1" dirty="0">
                <a:latin typeface="Times New Roman" pitchFamily="18" charset="0"/>
                <a:cs typeface="Times New Roman" pitchFamily="18" charset="0"/>
              </a:rPr>
              <a:t>  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AABEFC7B-068A-EFE1-5F90-475694432B50}"/>
                  </a:ext>
                </a:extLst>
              </p:cNvPr>
              <p:cNvSpPr txBox="1"/>
              <p:nvPr/>
            </p:nvSpPr>
            <p:spPr>
              <a:xfrm>
                <a:off x="1843086" y="914400"/>
                <a:ext cx="5029200" cy="14176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IN" i="1" smtClean="0"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IN" b="0" i="1" smtClean="0">
                        <a:latin typeface="Cambria Math" panose="02040503050406030204" pitchFamily="18" charset="0"/>
                      </a:rPr>
                      <m:t>(</m:t>
                    </m:r>
                    <m:acc>
                      <m:accPr>
                        <m:chr m:val="̂"/>
                        <m:ctrlPr>
                          <a:rPr lang="en-IN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IN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</m:acc>
                  </m:oMath>
                </a14:m>
                <a:r>
                  <a:rPr lang="en-IN" dirty="0"/>
                  <a:t>)=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IN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IN" b="0" i="1" dirty="0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IN" b="0" i="1" dirty="0" smtClean="0">
                            <a:latin typeface="Cambria Math" panose="02040503050406030204" pitchFamily="18" charset="0"/>
                          </a:rPr>
                          <m:t>𝑙</m:t>
                        </m:r>
                      </m:sub>
                    </m:sSub>
                    <m:r>
                      <a:rPr lang="en-IN" b="0" i="1" dirty="0" smtClean="0">
                        <a:latin typeface="Cambria Math" panose="02040503050406030204" pitchFamily="18" charset="0"/>
                      </a:rPr>
                      <m:t>(</m:t>
                    </m:r>
                    <m:acc>
                      <m:accPr>
                        <m:chr m:val="̂"/>
                        <m:ctrlPr>
                          <a:rPr lang="en-IN" b="0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IN" b="0" i="1" dirty="0" smtClean="0">
                            <a:latin typeface="Cambria Math" panose="02040503050406030204" pitchFamily="18" charset="0"/>
                          </a:rPr>
                          <m:t>𝑟</m:t>
                        </m:r>
                        <m:r>
                          <a:rPr lang="en-IN" b="0" i="1" dirty="0" smtClea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acc>
                    <m:r>
                      <a:rPr lang="en-IN" b="0" i="1" dirty="0" smtClean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IN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IN" b="0" i="1" dirty="0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IN" b="0" i="1" dirty="0" smtClean="0">
                            <a:latin typeface="Cambria Math" panose="02040503050406030204" pitchFamily="18" charset="0"/>
                          </a:rPr>
                          <m:t>𝑖𝑙</m:t>
                        </m:r>
                        <m:r>
                          <a:rPr lang="en-IN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𝜑</m:t>
                        </m:r>
                        <m:r>
                          <a:rPr lang="en-IN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</m:sup>
                    </m:sSup>
                    <m:sSub>
                      <m:sSubPr>
                        <m:ctrlPr>
                          <a:rPr lang="en-IN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IN" b="0" i="1" dirty="0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b>
                        <m:r>
                          <a:rPr lang="en-IN" b="0" i="1" dirty="0" smtClean="0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lang="en-IN" b="0" i="1" dirty="0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IN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IN" i="1" dirty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IN" b="0" i="1" dirty="0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IN" i="1" dirty="0">
                        <a:latin typeface="Cambria Math" panose="02040503050406030204" pitchFamily="18" charset="0"/>
                      </a:rPr>
                      <m:t>(</m:t>
                    </m:r>
                    <m:acc>
                      <m:accPr>
                        <m:chr m:val="̂"/>
                        <m:ctrlPr>
                          <a:rPr lang="en-IN" i="1" dirty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IN" i="1" dirty="0">
                            <a:latin typeface="Cambria Math" panose="02040503050406030204" pitchFamily="18" charset="0"/>
                          </a:rPr>
                          <m:t>𝑟</m:t>
                        </m:r>
                        <m:r>
                          <a:rPr lang="en-IN" i="1" dirty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acc>
                    <m:r>
                      <a:rPr lang="en-IN" i="1" dirty="0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IN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IN" i="1" dirty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b>
                        <m:r>
                          <a:rPr lang="en-IN" b="0" i="1" dirty="0" smtClean="0"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</m:oMath>
                </a14:m>
                <a:endParaRPr lang="en-IN" dirty="0"/>
              </a:p>
              <a:p>
                <a:endParaRPr lang="en-IN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N" b="0" i="1" smtClean="0">
                          <a:latin typeface="Cambria Math" panose="02040503050406030204" pitchFamily="18" charset="0"/>
                        </a:rPr>
                        <m:t>𝐸</m:t>
                      </m:r>
                      <m:d>
                        <m:dPr>
                          <m:ctrlPr>
                            <a:rPr lang="en-IN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IN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d>
                      <m:r>
                        <a:rPr lang="en-IN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IN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IN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  <m:r>
                            <a:rPr lang="en-IN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acc>
                            <m:accPr>
                              <m:chr m:val="̂"/>
                              <m:ctrlPr>
                                <a:rPr lang="en-IN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IN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  <m:r>
                                <a:rPr lang="en-IN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acc>
                        </m:e>
                      </m:nary>
                      <m:r>
                        <a:rPr lang="en-IN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IN" b="0" i="1" smtClean="0">
                          <a:latin typeface="Cambria Math" panose="02040503050406030204" pitchFamily="18" charset="0"/>
                        </a:rPr>
                        <m:t>𝐻</m:t>
                      </m:r>
                      <m:d>
                        <m:dPr>
                          <m:ctrlPr>
                            <a:rPr lang="en-IN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IN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en-IN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acc>
                            <m:accPr>
                              <m:chr m:val="̂"/>
                              <m:ctrlPr>
                                <a:rPr lang="en-IN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IN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</m:acc>
                        </m:e>
                      </m:d>
                      <m:r>
                        <a:rPr lang="en-IN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IN" b="0" i="1" smtClean="0">
                          <a:latin typeface="Cambria Math" panose="02040503050406030204" pitchFamily="18" charset="0"/>
                        </a:rPr>
                        <m:t>𝑑</m:t>
                      </m:r>
                      <m:acc>
                        <m:accPr>
                          <m:chr m:val="̂"/>
                          <m:ctrlPr>
                            <a:rPr lang="en-IN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IN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acc>
                    </m:oMath>
                  </m:oMathPara>
                </a14:m>
                <a:endParaRPr lang="en-IN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AABEFC7B-068A-EFE1-5F90-475694432B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43086" y="914400"/>
                <a:ext cx="5029200" cy="1417632"/>
              </a:xfrm>
              <a:prstGeom prst="rect">
                <a:avLst/>
              </a:prstGeom>
              <a:blipFill>
                <a:blip r:embed="rId17"/>
                <a:stretch>
                  <a:fillRect t="-429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TextBox 32">
            <a:extLst>
              <a:ext uri="{FF2B5EF4-FFF2-40B4-BE49-F238E27FC236}">
                <a16:creationId xmlns:a16="http://schemas.microsoft.com/office/drawing/2014/main" id="{8CF3AD38-671A-2282-790D-492BCC0C51AE}"/>
              </a:ext>
            </a:extLst>
          </p:cNvPr>
          <p:cNvSpPr txBox="1"/>
          <p:nvPr/>
        </p:nvSpPr>
        <p:spPr>
          <a:xfrm>
            <a:off x="952753" y="6410717"/>
            <a:ext cx="59415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Tushar Sarkar, et.al. Phys. Rev. A 104 (2021) 013525</a:t>
            </a:r>
          </a:p>
        </p:txBody>
      </p:sp>
      <p:sp>
        <p:nvSpPr>
          <p:cNvPr id="34" name="Text Box 4">
            <a:extLst>
              <a:ext uri="{FF2B5EF4-FFF2-40B4-BE49-F238E27FC236}">
                <a16:creationId xmlns:a16="http://schemas.microsoft.com/office/drawing/2014/main" id="{F2F3A0B1-27CF-C0A2-FBA3-F7990F10A3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51371"/>
            <a:ext cx="757936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ja-JP" sz="3000" b="1" dirty="0">
                <a:solidFill>
                  <a:srgbClr val="002060"/>
                </a:solidFill>
                <a:latin typeface="+mj-lt"/>
              </a:rPr>
              <a:t>Pilot assisted configuration: theory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 descr="C:\Users\Acer\OneDrive\Desktop\Research paper tushar\paper 1\New folder\FIGURE 2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77248" y="1484784"/>
            <a:ext cx="7319514" cy="4392488"/>
          </a:xfrm>
          <a:prstGeom prst="rect">
            <a:avLst/>
          </a:prstGeom>
          <a:noFill/>
          <a:ln w="22225">
            <a:solidFill>
              <a:schemeClr val="tx1"/>
            </a:solidFill>
          </a:ln>
        </p:spPr>
      </p:pic>
      <p:sp>
        <p:nvSpPr>
          <p:cNvPr id="3" name="Rounded Rectangle 2"/>
          <p:cNvSpPr/>
          <p:nvPr/>
        </p:nvSpPr>
        <p:spPr>
          <a:xfrm>
            <a:off x="2857488" y="0"/>
            <a:ext cx="3214710" cy="571504"/>
          </a:xfrm>
          <a:prstGeom prst="roundRect">
            <a:avLst/>
          </a:prstGeom>
          <a:solidFill>
            <a:srgbClr val="0070C0">
              <a:alpha val="34000"/>
            </a:srgb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Experiment &amp; Results 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80151" y="980728"/>
            <a:ext cx="8643998" cy="4716049"/>
            <a:chOff x="180151" y="980728"/>
            <a:chExt cx="8643998" cy="4716049"/>
          </a:xfrm>
        </p:grpSpPr>
        <p:pic>
          <p:nvPicPr>
            <p:cNvPr id="7" name="Picture 4" descr="C:\Users\Acer\OneDrive\Desktop\Picture1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41000"/>
                      </a14:imgEffect>
                      <a14:imgEffect>
                        <a14:brightnessContrast bright="70000" contrast="-5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9876" y="1124744"/>
              <a:ext cx="8504547" cy="2053264"/>
            </a:xfrm>
            <a:prstGeom prst="rect">
              <a:avLst/>
            </a:prstGeom>
            <a:noFill/>
          </p:spPr>
        </p:pic>
        <p:sp>
          <p:nvSpPr>
            <p:cNvPr id="5" name="Rectangle 4"/>
            <p:cNvSpPr/>
            <p:nvPr/>
          </p:nvSpPr>
          <p:spPr>
            <a:xfrm>
              <a:off x="180151" y="980728"/>
              <a:ext cx="8643998" cy="2256096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/>
            <p:cNvSpPr/>
            <p:nvPr/>
          </p:nvSpPr>
          <p:spPr>
            <a:xfrm>
              <a:off x="877248" y="3744727"/>
              <a:ext cx="7319514" cy="1952050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5" descr="C:\Users\Acer\OneDrive\Desktop\Picture2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20000"/>
                      </a14:imgEffect>
                      <a14:imgEffect>
                        <a14:brightnessContrast bright="61000" contrast="-2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6667" y="3890282"/>
              <a:ext cx="6901256" cy="1691941"/>
            </a:xfrm>
            <a:prstGeom prst="rect">
              <a:avLst/>
            </a:prstGeom>
            <a:noFill/>
          </p:spPr>
        </p:pic>
      </p:grpSp>
      <p:graphicFrame>
        <p:nvGraphicFramePr>
          <p:cNvPr id="11" name="Object 10"/>
          <p:cNvGraphicFramePr>
            <a:graphicFrameLocks noChangeAspect="1"/>
          </p:cNvGraphicFramePr>
          <p:nvPr/>
        </p:nvGraphicFramePr>
        <p:xfrm>
          <a:off x="4502150" y="1269098"/>
          <a:ext cx="139700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139700" imgH="228600" progId="Equation.DSMT4">
                  <p:embed/>
                </p:oleObj>
              </mc:Choice>
              <mc:Fallback>
                <p:oleObj name="Equation" r:id="rId7" imgW="139700" imgH="228600" progId="Equation.DSMT4">
                  <p:embed/>
                  <p:pic>
                    <p:nvPicPr>
                      <p:cNvPr id="11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2150" y="1269098"/>
                        <a:ext cx="139700" cy="228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/>
        </p:nvGraphicFramePr>
        <p:xfrm>
          <a:off x="4502150" y="1269098"/>
          <a:ext cx="139700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139700" imgH="228600" progId="Equation.DSMT4">
                  <p:embed/>
                </p:oleObj>
              </mc:Choice>
              <mc:Fallback>
                <p:oleObj name="Equation" r:id="rId9" imgW="139700" imgH="228600" progId="Equation.DSMT4">
                  <p:embed/>
                  <p:pic>
                    <p:nvPicPr>
                      <p:cNvPr id="13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2150" y="1269098"/>
                        <a:ext cx="139700" cy="228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4357686" y="6457890"/>
            <a:ext cx="48301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                                                                            20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D10D04E-EB4B-72AB-F027-7C5BB2E550C5}"/>
              </a:ext>
            </a:extLst>
          </p:cNvPr>
          <p:cNvSpPr txBox="1"/>
          <p:nvPr/>
        </p:nvSpPr>
        <p:spPr>
          <a:xfrm>
            <a:off x="76200" y="6412468"/>
            <a:ext cx="59415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Tushar Sarkar, et.al. Phys. Rev. A 104 (2021) 013525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6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6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500"/>
                                        <p:tgtEl>
                                          <p:spTgt spid="716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New Pictureinv2">
            <a:extLst>
              <a:ext uri="{FF2B5EF4-FFF2-40B4-BE49-F238E27FC236}">
                <a16:creationId xmlns:a16="http://schemas.microsoft.com/office/drawing/2014/main" id="{B694F208-9907-AA59-988E-1919865229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925" y="876300"/>
            <a:ext cx="3198813" cy="319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40">
            <a:extLst>
              <a:ext uri="{FF2B5EF4-FFF2-40B4-BE49-F238E27FC236}">
                <a16:creationId xmlns:a16="http://schemas.microsoft.com/office/drawing/2014/main" id="{F53490AA-BFB9-9CB0-D080-239E2061F1A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447800" y="1403350"/>
            <a:ext cx="2130425" cy="21304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kumimoji="1" sz="2400">
                <a:solidFill>
                  <a:schemeClr val="tx2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2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2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2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2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2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2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2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2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4" name="Picture 4" descr="New Pictureinv2">
            <a:extLst>
              <a:ext uri="{FF2B5EF4-FFF2-40B4-BE49-F238E27FC236}">
                <a16:creationId xmlns:a16="http://schemas.microsoft.com/office/drawing/2014/main" id="{6ABE00EF-E613-14AD-6AC3-44F758131A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28" y="928670"/>
            <a:ext cx="3198812" cy="319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Object 5">
            <a:extLst>
              <a:ext uri="{FF2B5EF4-FFF2-40B4-BE49-F238E27FC236}">
                <a16:creationId xmlns:a16="http://schemas.microsoft.com/office/drawing/2014/main" id="{D4C23E35-C4DE-B47B-28D3-F2517B6EF52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068513" y="504825"/>
          <a:ext cx="727075" cy="385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482400" imgH="253800" progId="Equation.DSMT4">
                  <p:embed/>
                </p:oleObj>
              </mc:Choice>
              <mc:Fallback>
                <p:oleObj name="Equation" r:id="rId4" imgW="482400" imgH="253800" progId="Equation.DSMT4">
                  <p:embed/>
                  <p:pic>
                    <p:nvPicPr>
                      <p:cNvPr id="5" name="Object 5">
                        <a:extLst>
                          <a:ext uri="{FF2B5EF4-FFF2-40B4-BE49-F238E27FC236}">
                            <a16:creationId xmlns:a16="http://schemas.microsoft.com/office/drawing/2014/main" id="{D4C23E35-C4DE-B47B-28D3-F2517B6EF52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68513" y="504825"/>
                        <a:ext cx="727075" cy="3857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6">
            <a:extLst>
              <a:ext uri="{FF2B5EF4-FFF2-40B4-BE49-F238E27FC236}">
                <a16:creationId xmlns:a16="http://schemas.microsoft.com/office/drawing/2014/main" id="{AB64DE23-DBBB-BD15-5AF2-C4F490706A5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019800" y="514350"/>
          <a:ext cx="1208088" cy="385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799920" imgH="253800" progId="Equation.DSMT4">
                  <p:embed/>
                </p:oleObj>
              </mc:Choice>
              <mc:Fallback>
                <p:oleObj name="Equation" r:id="rId6" imgW="799920" imgH="253800" progId="Equation.DSMT4">
                  <p:embed/>
                  <p:pic>
                    <p:nvPicPr>
                      <p:cNvPr id="6" name="Object 6">
                        <a:extLst>
                          <a:ext uri="{FF2B5EF4-FFF2-40B4-BE49-F238E27FC236}">
                            <a16:creationId xmlns:a16="http://schemas.microsoft.com/office/drawing/2014/main" id="{AB64DE23-DBBB-BD15-5AF2-C4F490706A5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19800" y="514350"/>
                        <a:ext cx="1208088" cy="3857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7" name="Group 21">
            <a:extLst>
              <a:ext uri="{FF2B5EF4-FFF2-40B4-BE49-F238E27FC236}">
                <a16:creationId xmlns:a16="http://schemas.microsoft.com/office/drawing/2014/main" id="{0BAE9B6A-7F64-2589-8A52-D9C1055E6489}"/>
              </a:ext>
            </a:extLst>
          </p:cNvPr>
          <p:cNvGrpSpPr>
            <a:grpSpLocks/>
          </p:cNvGrpSpPr>
          <p:nvPr/>
        </p:nvGrpSpPr>
        <p:grpSpPr bwMode="auto">
          <a:xfrm>
            <a:off x="4419600" y="581025"/>
            <a:ext cx="304800" cy="304800"/>
            <a:chOff x="2448" y="3120"/>
            <a:chExt cx="192" cy="192"/>
          </a:xfrm>
        </p:grpSpPr>
        <p:sp>
          <p:nvSpPr>
            <p:cNvPr id="8" name="Oval 22">
              <a:extLst>
                <a:ext uri="{FF2B5EF4-FFF2-40B4-BE49-F238E27FC236}">
                  <a16:creationId xmlns:a16="http://schemas.microsoft.com/office/drawing/2014/main" id="{8CE1FD8D-FB9F-F87E-A14D-595C7705D4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8" y="3120"/>
              <a:ext cx="192" cy="192"/>
            </a:xfrm>
            <a:prstGeom prst="ellipse">
              <a:avLst/>
            </a:prstGeom>
            <a:noFill/>
            <a:ln w="285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kumimoji="1" sz="2400">
                  <a:solidFill>
                    <a:schemeClr val="tx2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kumimoji="1" sz="2400">
                  <a:solidFill>
                    <a:schemeClr val="tx2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kumimoji="1" sz="2400">
                  <a:solidFill>
                    <a:schemeClr val="tx2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kumimoji="1" sz="2400">
                  <a:solidFill>
                    <a:schemeClr val="tx2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kumimoji="1" sz="2400">
                  <a:solidFill>
                    <a:schemeClr val="tx2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2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2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2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2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9" name="Line 23">
              <a:extLst>
                <a:ext uri="{FF2B5EF4-FFF2-40B4-BE49-F238E27FC236}">
                  <a16:creationId xmlns:a16="http://schemas.microsoft.com/office/drawing/2014/main" id="{94418E55-7251-DAFD-E55E-AC3CB7C8963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72" y="3150"/>
              <a:ext cx="144" cy="14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10" name="Line 24">
              <a:extLst>
                <a:ext uri="{FF2B5EF4-FFF2-40B4-BE49-F238E27FC236}">
                  <a16:creationId xmlns:a16="http://schemas.microsoft.com/office/drawing/2014/main" id="{411E02B3-14BD-3437-376C-A2D394877D2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478" y="3144"/>
              <a:ext cx="144" cy="14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</p:grpSp>
      <p:pic>
        <p:nvPicPr>
          <p:cNvPr id="11" name="Picture 39" descr="Newinv2crop">
            <a:extLst>
              <a:ext uri="{FF2B5EF4-FFF2-40B4-BE49-F238E27FC236}">
                <a16:creationId xmlns:a16="http://schemas.microsoft.com/office/drawing/2014/main" id="{AA0E4FDC-80D1-71BC-006C-69E016254E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409700"/>
            <a:ext cx="2133600" cy="2133600"/>
          </a:xfrm>
          <a:prstGeom prst="rect">
            <a:avLst/>
          </a:prstGeom>
          <a:noFill/>
          <a:ln w="1905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C:\Users\Acer\OneDrive\Desktop\Research paper tushar\experimental and simulation result\vortex result\charge 2 simu\an.png"/>
          <p:cNvPicPr>
            <a:picLocks noChangeAspect="1" noChangeArrowheads="1"/>
          </p:cNvPicPr>
          <p:nvPr/>
        </p:nvPicPr>
        <p:blipFill>
          <a:blip r:embed="rId9"/>
          <a:srcRect t="15529" b="68942"/>
          <a:stretch>
            <a:fillRect/>
          </a:stretch>
        </p:blipFill>
        <p:spPr bwMode="auto">
          <a:xfrm>
            <a:off x="5929322" y="1928802"/>
            <a:ext cx="1436400" cy="214314"/>
          </a:xfrm>
          <a:prstGeom prst="rect">
            <a:avLst/>
          </a:prstGeom>
          <a:noFill/>
        </p:spPr>
      </p:pic>
      <p:pic>
        <p:nvPicPr>
          <p:cNvPr id="28" name="Picture 5" descr="C:\Users\Acer\OneDrive\Desktop\Research paper tushar\experimental and simulation result\vortex result\charge 2 simu\an.png"/>
          <p:cNvPicPr>
            <a:picLocks noChangeArrowheads="1"/>
          </p:cNvPicPr>
          <p:nvPr/>
        </p:nvPicPr>
        <p:blipFill>
          <a:blip r:embed="rId9"/>
          <a:srcRect t="25382" b="64090"/>
          <a:stretch>
            <a:fillRect/>
          </a:stretch>
        </p:blipFill>
        <p:spPr bwMode="auto">
          <a:xfrm>
            <a:off x="5929322" y="2071678"/>
            <a:ext cx="1436400" cy="142876"/>
          </a:xfrm>
          <a:prstGeom prst="rect">
            <a:avLst/>
          </a:prstGeom>
          <a:noFill/>
        </p:spPr>
      </p:pic>
      <p:pic>
        <p:nvPicPr>
          <p:cNvPr id="29" name="Picture 6" descr="C:\Users\Acer\OneDrive\Desktop\Research paper tushar\experimental and simulation result\vortex result\charge 2 simu\an.png"/>
          <p:cNvPicPr>
            <a:picLocks noChangeArrowheads="1"/>
          </p:cNvPicPr>
          <p:nvPr/>
        </p:nvPicPr>
        <p:blipFill>
          <a:blip r:embed="rId9"/>
          <a:srcRect t="30997" b="58476"/>
          <a:stretch>
            <a:fillRect/>
          </a:stretch>
        </p:blipFill>
        <p:spPr bwMode="auto">
          <a:xfrm>
            <a:off x="5936962" y="2143116"/>
            <a:ext cx="1436400" cy="142876"/>
          </a:xfrm>
          <a:prstGeom prst="rect">
            <a:avLst/>
          </a:prstGeom>
          <a:noFill/>
        </p:spPr>
      </p:pic>
      <p:pic>
        <p:nvPicPr>
          <p:cNvPr id="30" name="Picture 7" descr="C:\Users\Acer\OneDrive\Desktop\Research paper tushar\experimental and simulation result\vortex result\charge 2 simu\an.png"/>
          <p:cNvPicPr>
            <a:picLocks noChangeArrowheads="1"/>
          </p:cNvPicPr>
          <p:nvPr/>
        </p:nvPicPr>
        <p:blipFill>
          <a:blip r:embed="rId9"/>
          <a:srcRect t="36845" b="52628"/>
          <a:stretch>
            <a:fillRect/>
          </a:stretch>
        </p:blipFill>
        <p:spPr bwMode="auto">
          <a:xfrm>
            <a:off x="5929322" y="2214554"/>
            <a:ext cx="1436400" cy="142876"/>
          </a:xfrm>
          <a:prstGeom prst="rect">
            <a:avLst/>
          </a:prstGeom>
          <a:noFill/>
        </p:spPr>
      </p:pic>
      <p:pic>
        <p:nvPicPr>
          <p:cNvPr id="31" name="Picture 8" descr="C:\Users\Acer\OneDrive\Desktop\Research paper tushar\experimental and simulation result\vortex result\charge 2 simu\an.png"/>
          <p:cNvPicPr>
            <a:picLocks noChangeArrowheads="1"/>
          </p:cNvPicPr>
          <p:nvPr/>
        </p:nvPicPr>
        <p:blipFill>
          <a:blip r:embed="rId9"/>
          <a:srcRect t="42109" b="42099"/>
          <a:stretch>
            <a:fillRect/>
          </a:stretch>
        </p:blipFill>
        <p:spPr bwMode="auto">
          <a:xfrm>
            <a:off x="5929322" y="2285992"/>
            <a:ext cx="1436400" cy="214314"/>
          </a:xfrm>
          <a:prstGeom prst="rect">
            <a:avLst/>
          </a:prstGeom>
          <a:noFill/>
        </p:spPr>
      </p:pic>
      <p:pic>
        <p:nvPicPr>
          <p:cNvPr id="32" name="Picture 9" descr="C:\Users\Acer\OneDrive\Desktop\Research paper tushar\experimental and simulation result\vortex result\charge 2 simu\an.png"/>
          <p:cNvPicPr>
            <a:picLocks noChangeArrowheads="1"/>
          </p:cNvPicPr>
          <p:nvPr/>
        </p:nvPicPr>
        <p:blipFill>
          <a:blip r:embed="rId9"/>
          <a:srcRect t="54859" b="29350"/>
          <a:stretch>
            <a:fillRect/>
          </a:stretch>
        </p:blipFill>
        <p:spPr bwMode="auto">
          <a:xfrm>
            <a:off x="5936962" y="2428868"/>
            <a:ext cx="1436400" cy="214314"/>
          </a:xfrm>
          <a:prstGeom prst="rect">
            <a:avLst/>
          </a:prstGeom>
          <a:noFill/>
        </p:spPr>
      </p:pic>
      <p:pic>
        <p:nvPicPr>
          <p:cNvPr id="33" name="Picture 10" descr="C:\Users\Acer\OneDrive\Desktop\Research paper tushar\experimental and simulation result\vortex result\charge 2 simu\an.png"/>
          <p:cNvPicPr>
            <a:picLocks noChangeArrowheads="1"/>
          </p:cNvPicPr>
          <p:nvPr/>
        </p:nvPicPr>
        <p:blipFill>
          <a:blip r:embed="rId9"/>
          <a:srcRect t="63164" b="21046"/>
          <a:stretch>
            <a:fillRect/>
          </a:stretch>
        </p:blipFill>
        <p:spPr bwMode="auto">
          <a:xfrm>
            <a:off x="5929322" y="2571744"/>
            <a:ext cx="1436400" cy="214314"/>
          </a:xfrm>
          <a:prstGeom prst="rect">
            <a:avLst/>
          </a:prstGeom>
          <a:noFill/>
        </p:spPr>
      </p:pic>
      <p:pic>
        <p:nvPicPr>
          <p:cNvPr id="34" name="Picture 11" descr="C:\Users\Acer\OneDrive\Desktop\Research paper tushar\experimental and simulation result\vortex result\charge 2 simu\an.png"/>
          <p:cNvPicPr>
            <a:picLocks noChangeArrowheads="1"/>
          </p:cNvPicPr>
          <p:nvPr/>
        </p:nvPicPr>
        <p:blipFill>
          <a:blip r:embed="rId9"/>
          <a:srcRect t="73691" b="15782"/>
          <a:stretch>
            <a:fillRect/>
          </a:stretch>
        </p:blipFill>
        <p:spPr bwMode="auto">
          <a:xfrm>
            <a:off x="5929322" y="2714620"/>
            <a:ext cx="1436400" cy="142876"/>
          </a:xfrm>
          <a:prstGeom prst="rect">
            <a:avLst/>
          </a:prstGeom>
          <a:noFill/>
        </p:spPr>
      </p:pic>
      <p:pic>
        <p:nvPicPr>
          <p:cNvPr id="35" name="Picture 12" descr="C:\Users\Acer\OneDrive\Desktop\Research paper tushar\experimental and simulation result\vortex result\charge 2 simu\an.png"/>
          <p:cNvPicPr>
            <a:picLocks noChangeArrowheads="1"/>
          </p:cNvPicPr>
          <p:nvPr/>
        </p:nvPicPr>
        <p:blipFill>
          <a:blip r:embed="rId9"/>
          <a:srcRect t="78954" b="5255"/>
          <a:stretch>
            <a:fillRect/>
          </a:stretch>
        </p:blipFill>
        <p:spPr bwMode="auto">
          <a:xfrm>
            <a:off x="5929322" y="2786058"/>
            <a:ext cx="1436400" cy="214314"/>
          </a:xfrm>
          <a:prstGeom prst="rect">
            <a:avLst/>
          </a:prstGeom>
          <a:noFill/>
        </p:spPr>
      </p:pic>
      <p:graphicFrame>
        <p:nvGraphicFramePr>
          <p:cNvPr id="21" name="Object 20"/>
          <p:cNvGraphicFramePr>
            <a:graphicFrameLocks noChangeAspect="1"/>
          </p:cNvGraphicFramePr>
          <p:nvPr/>
        </p:nvGraphicFramePr>
        <p:xfrm>
          <a:off x="5072066" y="4143380"/>
          <a:ext cx="2882900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2882880" imgH="317160" progId="Equation.DSMT4">
                  <p:embed/>
                </p:oleObj>
              </mc:Choice>
              <mc:Fallback>
                <p:oleObj name="Equation" r:id="rId10" imgW="2882880" imgH="317160" progId="Equation.DSMT4">
                  <p:embed/>
                  <p:pic>
                    <p:nvPicPr>
                      <p:cNvPr id="21" name="Object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72066" y="4143380"/>
                        <a:ext cx="2882900" cy="3175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Up Arrow 21"/>
          <p:cNvSpPr/>
          <p:nvPr/>
        </p:nvSpPr>
        <p:spPr>
          <a:xfrm>
            <a:off x="6357950" y="3214686"/>
            <a:ext cx="428628" cy="857256"/>
          </a:xfrm>
          <a:prstGeom prst="up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4757" name="Picture 5" descr="C:\Users\Acer\OneDrive\Desktop\Research paper tushar\paper 1\New folder\FIGURE 3.png"/>
          <p:cNvPicPr>
            <a:picLocks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42910" y="4500570"/>
            <a:ext cx="3571900" cy="2214578"/>
          </a:xfrm>
          <a:prstGeom prst="rect">
            <a:avLst/>
          </a:prstGeom>
          <a:noFill/>
        </p:spPr>
      </p:pic>
      <p:pic>
        <p:nvPicPr>
          <p:cNvPr id="74758" name="Picture 6" descr="C:\Users\Acer\OneDrive\Desktop\Research paper tushar\paper 1\New folder\FIGURE 4.png"/>
          <p:cNvPicPr>
            <a:picLocks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714876" y="4429132"/>
            <a:ext cx="3857652" cy="2286016"/>
          </a:xfrm>
          <a:prstGeom prst="rect">
            <a:avLst/>
          </a:prstGeom>
          <a:noFill/>
        </p:spPr>
      </p:pic>
      <p:sp>
        <p:nvSpPr>
          <p:cNvPr id="26" name="TextBox 25"/>
          <p:cNvSpPr txBox="1"/>
          <p:nvPr/>
        </p:nvSpPr>
        <p:spPr>
          <a:xfrm>
            <a:off x="571472" y="4143380"/>
            <a:ext cx="36920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 New Roman" pitchFamily="18" charset="0"/>
                <a:cs typeface="Times New Roman" pitchFamily="18" charset="0"/>
              </a:rPr>
              <a:t>Simulation &amp; Experimental Results</a:t>
            </a:r>
          </a:p>
        </p:txBody>
      </p:sp>
      <p:sp>
        <p:nvSpPr>
          <p:cNvPr id="36" name="TextBox 8">
            <a:extLst>
              <a:ext uri="{FF2B5EF4-FFF2-40B4-BE49-F238E27FC236}">
                <a16:creationId xmlns:a16="http://schemas.microsoft.com/office/drawing/2014/main" id="{F312F182-D3AD-99D1-7C84-71DE9159F9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4414" y="1"/>
            <a:ext cx="7619973" cy="600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300" b="1" dirty="0">
                <a:solidFill>
                  <a:srgbClr val="002060"/>
                </a:solidFill>
                <a:latin typeface="Agency FB" panose="020B0503020202020204" pitchFamily="34" charset="0"/>
              </a:rPr>
              <a:t>Stokes correlation : Results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8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4.58247E-6 L 0.38107 -0.00255 L 0.38107 -0.07727 L 0.49878 -0.07703 L 0.38107 -0.06917 L 0.38107 -0.06177 L 0.49895 -0.06223 L 0.38107 -0.05483 L 0.38107 -0.04696 L 0.49843 -0.04719 L 0.38107 -0.04072 L 0.38107 -0.03308 L 0.49843 -0.0347 L 0.38142 -0.02638 L 0.38107 -0.0199 L 0.49843 -0.02129 L 0.38142 -0.01296 L 0.38142 -0.00625 L 0.49895 -0.00718 L 0.38107 0.00138 L 0.38142 0.00809 L 0.49809 0.0074 L 0.38107 0.01526 L 0.38142 0.02174 L 0.49843 0.02105 L 0.38107 0.02822 L 0.38107 0.03492 L 0.49843 0.03377 L 0.38107 0.04256 L 0.38107 0.0495 L 0.49843 0.04857 L 0.38107 0.05621 L 0.38107 0.06222 L 0.49774 0.06291 L 0.38107 0.0687 L 0.38107 0.07587 L 0.49635 0.07517 " pathEditMode="relative" rAng="0" ptsTypes="FAAAAAAFAFAAAFAFFAFAFAAAAFAFFAAAAAFAF">
                                      <p:cBhvr>
                                        <p:cTn id="10" dur="2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900" y="-10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6" fill="hold" nodeType="withEffect">
                                  <p:stCondLst>
                                    <p:cond delay="68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6" dur="5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8" presetClass="entr" presetSubtype="6" fill="hold" nodeType="withEffect">
                                  <p:stCondLst>
                                    <p:cond delay="86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" dur="3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8" presetClass="entr" presetSubtype="6" fill="hold" nodeType="withEffect">
                                  <p:stCondLst>
                                    <p:cond delay="96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3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8" presetClass="entr" presetSubtype="6" fill="hold" nodeType="withEffect">
                                  <p:stCondLst>
                                    <p:cond delay="10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5" dur="3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8" presetClass="entr" presetSubtype="6" fill="hold" nodeType="withEffect">
                                  <p:stCondLst>
                                    <p:cond delay="109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8" dur="3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8" presetClass="entr" presetSubtype="6" fill="hold" nodeType="withEffect">
                                  <p:stCondLst>
                                    <p:cond delay="1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1" dur="3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8" presetClass="entr" presetSubtype="6" fill="hold" nodeType="withEffect">
                                  <p:stCondLst>
                                    <p:cond delay="122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4" dur="3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8" presetClass="entr" presetSubtype="6" fill="hold" nodeType="withEffect">
                                  <p:stCondLst>
                                    <p:cond delay="129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7" dur="3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8" presetClass="entr" presetSubtype="6" fill="hold" nodeType="withEffect">
                                  <p:stCondLst>
                                    <p:cond delay="136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0" dur="5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2" grpId="0" animBg="1"/>
      <p:bldP spid="26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1538" y="1263630"/>
            <a:ext cx="7143800" cy="4786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2143108" y="692126"/>
            <a:ext cx="13789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000" b="1" dirty="0">
                <a:latin typeface="Times New Roman" pitchFamily="18" charset="0"/>
                <a:cs typeface="Times New Roman" pitchFamily="18" charset="0"/>
              </a:rPr>
              <a:t>Simulation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072198" y="620688"/>
            <a:ext cx="14798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000" b="1" dirty="0">
                <a:latin typeface="Times New Roman" pitchFamily="18" charset="0"/>
                <a:cs typeface="Times New Roman" pitchFamily="18" charset="0"/>
              </a:rPr>
              <a:t>Experiment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1643041" y="1406506"/>
            <a:ext cx="5970289" cy="5043581"/>
            <a:chOff x="2175682" y="3380428"/>
            <a:chExt cx="4728485" cy="4696231"/>
          </a:xfrm>
        </p:grpSpPr>
        <p:pic>
          <p:nvPicPr>
            <p:cNvPr id="82949" name="Picture 5" descr="C:\Users\Acer\OneDrive\Desktop\Picture1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515157" y="3380428"/>
              <a:ext cx="4102100" cy="4437063"/>
            </a:xfrm>
            <a:prstGeom prst="rect">
              <a:avLst/>
            </a:prstGeom>
            <a:noFill/>
          </p:spPr>
        </p:pic>
        <p:sp>
          <p:nvSpPr>
            <p:cNvPr id="11" name="TextBox 10"/>
            <p:cNvSpPr txBox="1"/>
            <p:nvPr/>
          </p:nvSpPr>
          <p:spPr>
            <a:xfrm>
              <a:off x="2175682" y="7704104"/>
              <a:ext cx="4728485" cy="372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N" sz="2000" b="1" dirty="0">
                  <a:latin typeface="Times New Roman" pitchFamily="18" charset="0"/>
                  <a:cs typeface="Times New Roman" pitchFamily="18" charset="0"/>
                </a:rPr>
                <a:t>Experimental measured Stokes parameters for l=-0.5</a:t>
              </a:r>
              <a:endParaRPr lang="en-US" sz="20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0" y="1011947"/>
            <a:ext cx="8643997" cy="5388931"/>
            <a:chOff x="142844" y="2071678"/>
            <a:chExt cx="8286807" cy="4546242"/>
          </a:xfrm>
        </p:grpSpPr>
        <p:pic>
          <p:nvPicPr>
            <p:cNvPr id="82948" name="Picture 4" descr="C:\Users\Acer\OneDrive\Desktop\Research paper tushar\paper 4\iit kgp\fractional vortex\New folder\Picture5.tif"/>
            <p:cNvPicPr>
              <a:picLocks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42910" y="2143116"/>
              <a:ext cx="4000528" cy="4286280"/>
            </a:xfrm>
            <a:prstGeom prst="rect">
              <a:avLst/>
            </a:prstGeom>
            <a:noFill/>
          </p:spPr>
        </p:pic>
        <p:pic>
          <p:nvPicPr>
            <p:cNvPr id="82950" name="Picture 6" descr="C:\Users\Acer\OneDrive\Desktop\Research paper tushar\paper 4\iit kgp\fractional vortex\New folder\Picture3.tif"/>
            <p:cNvPicPr>
              <a:picLocks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4430051" y="2071678"/>
              <a:ext cx="3999600" cy="4284001"/>
            </a:xfrm>
            <a:prstGeom prst="rect">
              <a:avLst/>
            </a:prstGeom>
            <a:noFill/>
          </p:spPr>
        </p:pic>
        <p:sp>
          <p:nvSpPr>
            <p:cNvPr id="13" name="TextBox 12"/>
            <p:cNvSpPr txBox="1"/>
            <p:nvPr/>
          </p:nvSpPr>
          <p:spPr>
            <a:xfrm>
              <a:off x="214282" y="2571744"/>
              <a:ext cx="68320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N" sz="1600" b="1" dirty="0">
                  <a:latin typeface="Times New Roman" pitchFamily="18" charset="0"/>
                  <a:cs typeface="Times New Roman" pitchFamily="18" charset="0"/>
                </a:rPr>
                <a:t>l=-0.5</a:t>
              </a:r>
              <a:endParaRPr lang="en-US" sz="16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214282" y="4000504"/>
              <a:ext cx="615874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IN" sz="1600" b="1" dirty="0">
                  <a:latin typeface="Times New Roman" pitchFamily="18" charset="0"/>
                  <a:cs typeface="Times New Roman" pitchFamily="18" charset="0"/>
                </a:rPr>
                <a:t>l=0.5</a:t>
              </a:r>
              <a:endParaRPr lang="en-US" sz="16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142844" y="5357826"/>
              <a:ext cx="615874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IN" sz="1600" b="1" dirty="0">
                  <a:latin typeface="Times New Roman" pitchFamily="18" charset="0"/>
                  <a:cs typeface="Times New Roman" pitchFamily="18" charset="0"/>
                </a:rPr>
                <a:t>l=1.5</a:t>
              </a:r>
              <a:endParaRPr lang="en-US" sz="16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019226" y="6280377"/>
              <a:ext cx="3826848" cy="3375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N" sz="2000" b="1" dirty="0">
                  <a:latin typeface="Times New Roman" pitchFamily="18" charset="0"/>
                  <a:cs typeface="Times New Roman" pitchFamily="18" charset="0"/>
                </a:rPr>
                <a:t>Amplitude and Phase distributions</a:t>
              </a:r>
              <a:endParaRPr lang="en-US" sz="20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571472" y="1263630"/>
            <a:ext cx="7813132" cy="5137248"/>
            <a:chOff x="1447136" y="1251137"/>
            <a:chExt cx="6363156" cy="4276266"/>
          </a:xfrm>
        </p:grpSpPr>
        <p:grpSp>
          <p:nvGrpSpPr>
            <p:cNvPr id="21" name="Group 20"/>
            <p:cNvGrpSpPr/>
            <p:nvPr/>
          </p:nvGrpSpPr>
          <p:grpSpPr>
            <a:xfrm>
              <a:off x="1447136" y="1251137"/>
              <a:ext cx="6363156" cy="3929090"/>
              <a:chOff x="1375698" y="4251533"/>
              <a:chExt cx="6363156" cy="3929090"/>
            </a:xfrm>
          </p:grpSpPr>
          <p:pic>
            <p:nvPicPr>
              <p:cNvPr id="10" name="Picture 9" descr="C:\Users\Acer\OneDrive\Desktop\Research paper tushar\paper 4\iit kgp\fractional vortex\New folder\Picture4.tif"/>
              <p:cNvPicPr>
                <a:picLocks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1375698" y="4251533"/>
                <a:ext cx="5500726" cy="3929090"/>
              </a:xfrm>
              <a:prstGeom prst="rect">
                <a:avLst/>
              </a:prstGeom>
              <a:noFill/>
            </p:spPr>
          </p:pic>
          <p:sp>
            <p:nvSpPr>
              <p:cNvPr id="18" name="Rectangle 17"/>
              <p:cNvSpPr/>
              <p:nvPr/>
            </p:nvSpPr>
            <p:spPr>
              <a:xfrm>
                <a:off x="6611934" y="4608325"/>
                <a:ext cx="1126920" cy="33305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IN" sz="2000" b="1" dirty="0">
                    <a:latin typeface="Times New Roman" pitchFamily="18" charset="0"/>
                    <a:cs typeface="Times New Roman" pitchFamily="18" charset="0"/>
                  </a:rPr>
                  <a:t>         l=-0.5</a:t>
                </a:r>
                <a:endParaRPr lang="en-US" sz="200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6553754" y="5976026"/>
                <a:ext cx="1005507" cy="33305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IN" sz="2000" b="1" dirty="0">
                    <a:latin typeface="Times New Roman" pitchFamily="18" charset="0"/>
                    <a:cs typeface="Times New Roman" pitchFamily="18" charset="0"/>
                  </a:rPr>
                  <a:t>        l=0.5</a:t>
                </a:r>
                <a:endParaRPr lang="en-US" sz="200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6611934" y="7224797"/>
                <a:ext cx="953287" cy="33305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IN" sz="2000" b="1" dirty="0">
                    <a:latin typeface="Times New Roman" pitchFamily="18" charset="0"/>
                    <a:cs typeface="Times New Roman" pitchFamily="18" charset="0"/>
                  </a:rPr>
                  <a:t>       l=1.5</a:t>
                </a:r>
                <a:endParaRPr lang="en-US" sz="200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34" name="TextBox 33"/>
            <p:cNvSpPr txBox="1"/>
            <p:nvPr/>
          </p:nvSpPr>
          <p:spPr>
            <a:xfrm>
              <a:off x="3716172" y="5194350"/>
              <a:ext cx="1847564" cy="3330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N" sz="2000" b="1" dirty="0">
                  <a:latin typeface="Times New Roman" pitchFamily="18" charset="0"/>
                  <a:cs typeface="Times New Roman" pitchFamily="18" charset="0"/>
                </a:rPr>
                <a:t>OAM distributions</a:t>
              </a:r>
              <a:endParaRPr lang="en-US" sz="20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2" name="TextBox 3">
            <a:extLst>
              <a:ext uri="{FF2B5EF4-FFF2-40B4-BE49-F238E27FC236}">
                <a16:creationId xmlns:a16="http://schemas.microsoft.com/office/drawing/2014/main" id="{FD4E1EC1-D9BE-C412-2213-83967D071D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8368" y="10274"/>
            <a:ext cx="7846031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>
                <a:solidFill>
                  <a:srgbClr val="002060"/>
                </a:solidFill>
                <a:latin typeface="Comic Sans MS" panose="030F0702030302020204" pitchFamily="66" charset="0"/>
                <a:cs typeface="Times New Roman" pitchFamily="18" charset="0"/>
              </a:rPr>
              <a:t>Experiment: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A58F7D3-80BC-EBEA-B695-075E5527C6F5}"/>
              </a:ext>
            </a:extLst>
          </p:cNvPr>
          <p:cNvSpPr txBox="1"/>
          <p:nvPr/>
        </p:nvSpPr>
        <p:spPr>
          <a:xfrm>
            <a:off x="1905000" y="6412468"/>
            <a:ext cx="610113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Tushar Sarkar, et.al., Opt. Laser in Eng. 155 (2022) 107065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29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29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829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829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2" descr="C:\Users\Acer\OneDrive\Desktop\Kumaun university results\paper 2\Manuscript\Figure 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1285860"/>
            <a:ext cx="7856566" cy="3798891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785918" y="1214422"/>
            <a:ext cx="21483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600" dirty="0">
                <a:latin typeface="Times New Roman" pitchFamily="18" charset="0"/>
                <a:cs typeface="Times New Roman" pitchFamily="18" charset="0"/>
              </a:rPr>
              <a:t>Recording of Hologram</a:t>
            </a:r>
            <a:endParaRPr lang="en-US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429256" y="1214422"/>
            <a:ext cx="25378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600" dirty="0">
                <a:latin typeface="Times New Roman" pitchFamily="18" charset="0"/>
                <a:cs typeface="Times New Roman" pitchFamily="18" charset="0"/>
              </a:rPr>
              <a:t>Reconstruction of Hologram</a:t>
            </a:r>
            <a:endParaRPr lang="en-US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E38F3F2-9DE7-F2AD-74A1-ADD18C7EC017}"/>
              </a:ext>
            </a:extLst>
          </p:cNvPr>
          <p:cNvSpPr txBox="1"/>
          <p:nvPr/>
        </p:nvSpPr>
        <p:spPr>
          <a:xfrm>
            <a:off x="990600" y="76200"/>
            <a:ext cx="8077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Comic Sans MS" pitchFamily="66" charset="0"/>
                <a:cs typeface="Times New Roman" pitchFamily="18" charset="0"/>
              </a:rPr>
              <a:t>Holography with Stokes correlation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FC185F5-4BD3-0EC3-52C6-401BBBD2993C}"/>
              </a:ext>
            </a:extLst>
          </p:cNvPr>
          <p:cNvSpPr txBox="1"/>
          <p:nvPr/>
        </p:nvSpPr>
        <p:spPr>
          <a:xfrm>
            <a:off x="2955911" y="5458912"/>
            <a:ext cx="53000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Tushar Sarkar, et.al. Phys. Rev. A 106 (2022) 013508</a:t>
            </a:r>
            <a:endParaRPr lang="en-US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A1EB68C-03BC-4D8F-0343-EA07907DB9BC}"/>
              </a:ext>
            </a:extLst>
          </p:cNvPr>
          <p:cNvSpPr/>
          <p:nvPr/>
        </p:nvSpPr>
        <p:spPr>
          <a:xfrm>
            <a:off x="1095367" y="5140324"/>
            <a:ext cx="6442091" cy="57467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6146800" y="2908300"/>
          <a:ext cx="914400" cy="233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450797" imgH="696686" progId="Equation.DSMT4">
                  <p:embed/>
                </p:oleObj>
              </mc:Choice>
              <mc:Fallback>
                <p:oleObj name="Equation" r:id="rId2" imgW="450797" imgH="696686" progId="Equation.DSMT4">
                  <p:embed/>
                  <p:pic>
                    <p:nvPicPr>
                      <p:cNvPr id="4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46800" y="2908300"/>
                        <a:ext cx="914400" cy="2333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/>
        </p:nvGraphicFramePr>
        <p:xfrm>
          <a:off x="6534150" y="2916238"/>
          <a:ext cx="1397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450797" imgH="696686" progId="Equation.DSMT4">
                  <p:embed/>
                </p:oleObj>
              </mc:Choice>
              <mc:Fallback>
                <p:oleObj name="Equation" r:id="rId4" imgW="450797" imgH="696686" progId="Equation.DSMT4">
                  <p:embed/>
                  <p:pic>
                    <p:nvPicPr>
                      <p:cNvPr id="8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34150" y="2916238"/>
                        <a:ext cx="139700" cy="215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/>
        </p:nvGraphicFramePr>
        <p:xfrm>
          <a:off x="6534150" y="2916238"/>
          <a:ext cx="1397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39579" imgH="215713" progId="Equation.DSMT4">
                  <p:embed/>
                </p:oleObj>
              </mc:Choice>
              <mc:Fallback>
                <p:oleObj name="Equation" r:id="rId5" imgW="139579" imgH="215713" progId="Equation.DSMT4">
                  <p:embed/>
                  <p:pic>
                    <p:nvPicPr>
                      <p:cNvPr id="12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34150" y="2916238"/>
                        <a:ext cx="139700" cy="215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-86670" y="1276290"/>
            <a:ext cx="46281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000" dirty="0">
                <a:latin typeface="Times New Roman" pitchFamily="18" charset="0"/>
                <a:cs typeface="Times New Roman" pitchFamily="18" charset="0"/>
              </a:rPr>
              <a:t>The correlation between SPs fluctuations is</a:t>
            </a:r>
            <a:endParaRPr lang="en-US" sz="2000" i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6" name="Object 15"/>
          <p:cNvGraphicFramePr>
            <a:graphicFrameLocks noChangeAspect="1"/>
          </p:cNvGraphicFramePr>
          <p:nvPr/>
        </p:nvGraphicFramePr>
        <p:xfrm>
          <a:off x="3109913" y="1689100"/>
          <a:ext cx="2413000" cy="330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2413000" imgH="330200" progId="Equation.DSMT4">
                  <p:embed/>
                </p:oleObj>
              </mc:Choice>
              <mc:Fallback>
                <p:oleObj name="Equation" r:id="rId7" imgW="2413000" imgH="330200" progId="Equation.DSMT4">
                  <p:embed/>
                  <p:pic>
                    <p:nvPicPr>
                      <p:cNvPr id="16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09913" y="1689100"/>
                        <a:ext cx="2413000" cy="330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5572132" y="4714884"/>
            <a:ext cx="18774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600" b="1" dirty="0">
                <a:latin typeface="Times New Roman" pitchFamily="18" charset="0"/>
                <a:cs typeface="Times New Roman" pitchFamily="18" charset="0"/>
              </a:rPr>
              <a:t>                                 </a:t>
            </a:r>
            <a:endParaRPr lang="en-US" sz="16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8" name="Object 17"/>
          <p:cNvGraphicFramePr>
            <a:graphicFrameLocks noChangeAspect="1"/>
          </p:cNvGraphicFramePr>
          <p:nvPr/>
        </p:nvGraphicFramePr>
        <p:xfrm>
          <a:off x="6534150" y="2916238"/>
          <a:ext cx="1397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450797" imgH="696686" progId="Equation.DSMT4">
                  <p:embed/>
                </p:oleObj>
              </mc:Choice>
              <mc:Fallback>
                <p:oleObj name="Equation" r:id="rId9" imgW="450797" imgH="696686" progId="Equation.DSMT4">
                  <p:embed/>
                  <p:pic>
                    <p:nvPicPr>
                      <p:cNvPr id="18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34150" y="2916238"/>
                        <a:ext cx="139700" cy="215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9" name="Object 18"/>
              <p:cNvSpPr txBox="1"/>
              <p:nvPr/>
            </p:nvSpPr>
            <p:spPr bwMode="auto">
              <a:xfrm>
                <a:off x="1766275" y="2050519"/>
                <a:ext cx="4628190" cy="1830180"/>
              </a:xfrm>
              <a:prstGeom prst="rect">
                <a:avLst/>
              </a:prstGeom>
              <a:noFill/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IN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en-IN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plcHide m:val="on"/>
                              <m:mcs>
                                <m:mc>
                                  <m:mcPr>
                                    <m:count m:val="4"/>
                                    <m:mcJc m:val="center"/>
                                  </m:mcPr>
                                </m:mc>
                              </m:mcs>
                              <m:ctrlPr>
                                <a:rPr lang="en-IN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IN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IN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𝐶</m:t>
                                    </m:r>
                                  </m:e>
                                  <m:sub>
                                    <m:r>
                                      <a:rPr lang="en-IN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00</m:t>
                                    </m:r>
                                  </m:sub>
                                </m:sSub>
                                <m:r>
                                  <a:rPr lang="en-IN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m:rPr>
                                    <m:sty m:val="p"/>
                                  </m:rPr>
                                  <a:rPr lang="en-IN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Δ</m:t>
                                </m:r>
                                <m:r>
                                  <a:rPr lang="en-IN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  <m:r>
                                  <a:rPr lang="en-IN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en-IN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IN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𝐶</m:t>
                                    </m:r>
                                  </m:e>
                                  <m:sub>
                                    <m:r>
                                      <a:rPr lang="en-IN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01</m:t>
                                    </m:r>
                                  </m:sub>
                                </m:sSub>
                                <m:r>
                                  <a:rPr lang="en-IN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m:rPr>
                                    <m:sty m:val="p"/>
                                  </m:rPr>
                                  <a:rPr lang="en-IN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Δ</m:t>
                                </m:r>
                                <m:r>
                                  <a:rPr lang="en-IN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  <m:r>
                                  <a:rPr lang="en-IN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en-IN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IN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𝐶</m:t>
                                    </m:r>
                                  </m:e>
                                  <m:sub>
                                    <m:r>
                                      <a:rPr lang="en-IN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02</m:t>
                                    </m:r>
                                  </m:sub>
                                </m:sSub>
                                <m:r>
                                  <a:rPr lang="en-IN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m:rPr>
                                    <m:sty m:val="p"/>
                                  </m:rPr>
                                  <a:rPr lang="en-IN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Δ</m:t>
                                </m:r>
                                <m:r>
                                  <a:rPr lang="en-IN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  <m:r>
                                  <a:rPr lang="en-IN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en-IN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IN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𝐶</m:t>
                                    </m:r>
                                  </m:e>
                                  <m:sub>
                                    <m:r>
                                      <a:rPr lang="en-IN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03</m:t>
                                    </m:r>
                                  </m:sub>
                                </m:sSub>
                                <m:r>
                                  <a:rPr lang="en-IN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m:rPr>
                                    <m:sty m:val="p"/>
                                  </m:rPr>
                                  <a:rPr lang="en-IN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Δ</m:t>
                                </m:r>
                                <m:r>
                                  <a:rPr lang="en-IN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  <m:r>
                                  <a:rPr lang="en-IN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IN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IN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𝐶</m:t>
                                    </m:r>
                                  </m:e>
                                  <m:sub>
                                    <m:r>
                                      <a:rPr lang="en-IN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sub>
                                </m:sSub>
                                <m:r>
                                  <a:rPr lang="en-IN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m:rPr>
                                    <m:sty m:val="p"/>
                                  </m:rPr>
                                  <a:rPr lang="en-IN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Δ</m:t>
                                </m:r>
                                <m:r>
                                  <a:rPr lang="en-IN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  <m:r>
                                  <a:rPr lang="en-IN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en-IN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IN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𝐶</m:t>
                                    </m:r>
                                  </m:e>
                                  <m:sub>
                                    <m:r>
                                      <a:rPr lang="en-IN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11</m:t>
                                    </m:r>
                                  </m:sub>
                                </m:sSub>
                                <m:r>
                                  <a:rPr lang="en-IN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m:rPr>
                                    <m:sty m:val="p"/>
                                  </m:rPr>
                                  <a:rPr lang="en-IN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Δ</m:t>
                                </m:r>
                                <m:r>
                                  <a:rPr lang="en-IN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  <m:r>
                                  <a:rPr lang="en-IN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en-IN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IN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𝐶</m:t>
                                    </m:r>
                                  </m:e>
                                  <m:sub>
                                    <m:r>
                                      <a:rPr lang="en-IN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12</m:t>
                                    </m:r>
                                  </m:sub>
                                </m:sSub>
                                <m:r>
                                  <a:rPr lang="en-IN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m:rPr>
                                    <m:sty m:val="p"/>
                                  </m:rPr>
                                  <a:rPr lang="en-IN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Δ</m:t>
                                </m:r>
                                <m:r>
                                  <a:rPr lang="en-IN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  <m:r>
                                  <a:rPr lang="en-IN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en-IN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IN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𝐶</m:t>
                                    </m:r>
                                  </m:e>
                                  <m:sub>
                                    <m:r>
                                      <a:rPr lang="en-IN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13</m:t>
                                    </m:r>
                                  </m:sub>
                                </m:sSub>
                                <m:r>
                                  <a:rPr lang="en-IN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m:rPr>
                                    <m:sty m:val="p"/>
                                  </m:rPr>
                                  <a:rPr lang="en-IN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Δ</m:t>
                                </m:r>
                                <m:r>
                                  <a:rPr lang="en-IN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  <m:r>
                                  <a:rPr lang="en-IN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IN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IN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𝐶</m:t>
                                    </m:r>
                                  </m:e>
                                  <m:sub>
                                    <m:r>
                                      <a:rPr lang="en-IN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20</m:t>
                                    </m:r>
                                  </m:sub>
                                </m:sSub>
                                <m:r>
                                  <a:rPr lang="en-IN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m:rPr>
                                    <m:sty m:val="p"/>
                                  </m:rPr>
                                  <a:rPr lang="en-IN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Δ</m:t>
                                </m:r>
                                <m:r>
                                  <a:rPr lang="en-IN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  <m:r>
                                  <a:rPr lang="en-IN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en-IN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IN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𝐶</m:t>
                                    </m:r>
                                  </m:e>
                                  <m:sub>
                                    <m:r>
                                      <a:rPr lang="en-IN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21</m:t>
                                    </m:r>
                                  </m:sub>
                                </m:sSub>
                                <m:r>
                                  <a:rPr lang="en-IN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m:rPr>
                                    <m:sty m:val="p"/>
                                  </m:rPr>
                                  <a:rPr lang="en-IN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Δ</m:t>
                                </m:r>
                                <m:r>
                                  <a:rPr lang="en-IN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  <m:r>
                                  <a:rPr lang="en-IN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en-IN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IN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𝐶</m:t>
                                    </m:r>
                                  </m:e>
                                  <m:sub>
                                    <m:r>
                                      <a:rPr lang="en-IN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22</m:t>
                                    </m:r>
                                  </m:sub>
                                </m:sSub>
                                <m:r>
                                  <a:rPr lang="en-IN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m:rPr>
                                    <m:sty m:val="p"/>
                                  </m:rPr>
                                  <a:rPr lang="en-IN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Δ</m:t>
                                </m:r>
                                <m:r>
                                  <a:rPr lang="en-IN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  <m:r>
                                  <a:rPr lang="en-IN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en-IN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IN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𝐶</m:t>
                                    </m:r>
                                  </m:e>
                                  <m:sub>
                                    <m:r>
                                      <a:rPr lang="en-IN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23</m:t>
                                    </m:r>
                                  </m:sub>
                                </m:sSub>
                                <m:r>
                                  <a:rPr lang="en-IN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m:rPr>
                                    <m:sty m:val="p"/>
                                  </m:rPr>
                                  <a:rPr lang="en-IN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Δ</m:t>
                                </m:r>
                                <m:r>
                                  <a:rPr lang="en-IN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  <m:r>
                                  <a:rPr lang="en-IN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IN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IN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𝐶</m:t>
                                    </m:r>
                                  </m:e>
                                  <m:sub>
                                    <m:r>
                                      <a:rPr lang="en-IN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30</m:t>
                                    </m:r>
                                  </m:sub>
                                </m:sSub>
                                <m:r>
                                  <a:rPr lang="en-IN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m:rPr>
                                    <m:sty m:val="p"/>
                                  </m:rPr>
                                  <a:rPr lang="en-IN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Δ</m:t>
                                </m:r>
                                <m:r>
                                  <a:rPr lang="en-IN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  <m:r>
                                  <a:rPr lang="en-IN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en-IN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IN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𝐶</m:t>
                                    </m:r>
                                  </m:e>
                                  <m:sub>
                                    <m:r>
                                      <a:rPr lang="en-IN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31</m:t>
                                    </m:r>
                                  </m:sub>
                                </m:sSub>
                                <m:r>
                                  <a:rPr lang="en-IN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m:rPr>
                                    <m:sty m:val="p"/>
                                  </m:rPr>
                                  <a:rPr lang="en-IN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Δ</m:t>
                                </m:r>
                                <m:r>
                                  <a:rPr lang="en-IN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  <m:r>
                                  <a:rPr lang="en-IN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en-IN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IN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𝐶</m:t>
                                    </m:r>
                                  </m:e>
                                  <m:sub>
                                    <m:r>
                                      <a:rPr lang="en-IN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32</m:t>
                                    </m:r>
                                  </m:sub>
                                </m:sSub>
                                <m:r>
                                  <a:rPr lang="en-IN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m:rPr>
                                    <m:sty m:val="p"/>
                                  </m:rPr>
                                  <a:rPr lang="en-IN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Δ</m:t>
                                </m:r>
                                <m:r>
                                  <a:rPr lang="en-IN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  <m:r>
                                  <a:rPr lang="en-IN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en-IN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IN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𝐶</m:t>
                                    </m:r>
                                  </m:e>
                                  <m:sub>
                                    <m:r>
                                      <a:rPr lang="en-IN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33</m:t>
                                    </m:r>
                                  </m:sub>
                                </m:sSub>
                                <m:r>
                                  <a:rPr lang="en-IN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m:rPr>
                                    <m:sty m:val="p"/>
                                  </m:rPr>
                                  <a:rPr lang="en-IN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Δ</m:t>
                                </m:r>
                                <m:r>
                                  <a:rPr lang="en-IN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  <m:r>
                                  <a:rPr lang="en-IN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IN" dirty="0"/>
              </a:p>
            </p:txBody>
          </p:sp>
        </mc:Choice>
        <mc:Fallback xmlns="">
          <p:sp>
            <p:nvSpPr>
              <p:cNvPr id="19" name="Object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766275" y="2050519"/>
                <a:ext cx="4628190" cy="183018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21" name="Object 20"/>
          <p:cNvGraphicFramePr>
            <a:graphicFrameLocks noChangeAspect="1"/>
          </p:cNvGraphicFramePr>
          <p:nvPr/>
        </p:nvGraphicFramePr>
        <p:xfrm>
          <a:off x="6146800" y="2908300"/>
          <a:ext cx="914400" cy="233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450797" imgH="696686" progId="Equation.DSMT4">
                  <p:embed/>
                </p:oleObj>
              </mc:Choice>
              <mc:Fallback>
                <p:oleObj name="Equation" r:id="rId11" imgW="450797" imgH="696686" progId="Equation.DSMT4">
                  <p:embed/>
                  <p:pic>
                    <p:nvPicPr>
                      <p:cNvPr id="21" name="Object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46800" y="2908300"/>
                        <a:ext cx="914400" cy="2333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TextBox 21"/>
          <p:cNvSpPr txBox="1"/>
          <p:nvPr/>
        </p:nvSpPr>
        <p:spPr>
          <a:xfrm>
            <a:off x="6715140" y="4143380"/>
            <a:ext cx="7665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dirty="0"/>
              <a:t>           </a:t>
            </a:r>
            <a:endParaRPr lang="en-US" sz="16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8" name="Object 27"/>
          <p:cNvGraphicFramePr>
            <a:graphicFrameLocks noChangeAspect="1"/>
          </p:cNvGraphicFramePr>
          <p:nvPr/>
        </p:nvGraphicFramePr>
        <p:xfrm>
          <a:off x="3397250" y="1789113"/>
          <a:ext cx="139700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139700" imgH="228600" progId="Equation.DSMT4">
                  <p:embed/>
                </p:oleObj>
              </mc:Choice>
              <mc:Fallback>
                <p:oleObj name="Equation" r:id="rId12" imgW="139700" imgH="228600" progId="Equation.DSMT4">
                  <p:embed/>
                  <p:pic>
                    <p:nvPicPr>
                      <p:cNvPr id="28" name="Object 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97250" y="1789113"/>
                        <a:ext cx="139700" cy="228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" name="Object 32"/>
          <p:cNvGraphicFramePr>
            <a:graphicFrameLocks noChangeAspect="1"/>
          </p:cNvGraphicFramePr>
          <p:nvPr/>
        </p:nvGraphicFramePr>
        <p:xfrm>
          <a:off x="4114800" y="1752600"/>
          <a:ext cx="914400" cy="258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454243" imgH="719218" progId="Equation.DSMT4">
                  <p:embed/>
                </p:oleObj>
              </mc:Choice>
              <mc:Fallback>
                <p:oleObj name="Equation" r:id="rId14" imgW="454243" imgH="719218" progId="Equation.DSMT4">
                  <p:embed/>
                  <p:pic>
                    <p:nvPicPr>
                      <p:cNvPr id="33" name="Object 3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14800" y="1752600"/>
                        <a:ext cx="914400" cy="2587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36" name="Object 35">
                <a:extLst>
                  <a:ext uri="{FF2B5EF4-FFF2-40B4-BE49-F238E27FC236}">
                    <a16:creationId xmlns:a16="http://schemas.microsoft.com/office/drawing/2014/main" id="{51438CED-B381-0212-6EE2-0D35E9D5E3C9}"/>
                  </a:ext>
                </a:extLst>
              </p:cNvPr>
              <p:cNvSpPr txBox="1"/>
              <p:nvPr/>
            </p:nvSpPr>
            <p:spPr bwMode="auto">
              <a:xfrm>
                <a:off x="2025650" y="5249506"/>
                <a:ext cx="4679950" cy="390357"/>
              </a:xfrm>
              <a:prstGeom prst="rect">
                <a:avLst/>
              </a:prstGeom>
              <a:noFill/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IN" sz="2000" b="1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𝑪</m:t>
                      </m:r>
                      <m:r>
                        <a:rPr lang="en-IN" sz="2000" b="1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IN" sz="2000" b="1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𝜟</m:t>
                      </m:r>
                      <m:r>
                        <a:rPr lang="en-IN" sz="2000" b="1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𝒓</m:t>
                      </m:r>
                      <m:r>
                        <a:rPr lang="en-IN" sz="2000" b="1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)=</m:t>
                      </m:r>
                      <m:sSub>
                        <m:sSubPr>
                          <m:ctrlPr>
                            <a:rPr lang="en-IN" sz="2000" b="1" i="1" dirty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IN" sz="2000" b="1" i="1" dirty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𝑪</m:t>
                          </m:r>
                        </m:e>
                        <m:sub>
                          <m:r>
                            <a:rPr lang="en-IN" sz="2000" b="1" i="1" dirty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𝟐𝟐</m:t>
                          </m:r>
                        </m:sub>
                      </m:sSub>
                      <m:r>
                        <a:rPr lang="en-IN" sz="2000" b="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IN" sz="2000" b="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𝜟</m:t>
                      </m:r>
                      <m:r>
                        <a:rPr lang="en-IN" sz="2000" b="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𝒓</m:t>
                      </m:r>
                      <m:r>
                        <a:rPr lang="en-IN" sz="2000" b="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)+</m:t>
                      </m:r>
                      <m:r>
                        <a:rPr lang="en-IN" sz="2000" b="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𝒊</m:t>
                      </m:r>
                      <m:sSub>
                        <m:sSubPr>
                          <m:ctrlPr>
                            <a:rPr lang="en-IN" sz="2000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IN" sz="2000" b="1" i="1">
                              <a:latin typeface="Cambria Math" panose="02040503050406030204" pitchFamily="18" charset="0"/>
                            </a:rPr>
                            <m:t>𝑪</m:t>
                          </m:r>
                        </m:e>
                        <m:sub>
                          <m:r>
                            <a:rPr lang="en-IN" sz="2000" b="1" i="1">
                              <a:latin typeface="Cambria Math" panose="02040503050406030204" pitchFamily="18" charset="0"/>
                            </a:rPr>
                            <m:t>𝟑</m:t>
                          </m:r>
                          <m:r>
                            <a:rPr lang="en-IN" sz="20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  <m:d>
                        <m:dPr>
                          <m:ctrlPr>
                            <a:rPr lang="en-IN" sz="2000" b="1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IN" sz="20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en-IN" sz="20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𝒓</m:t>
                          </m:r>
                        </m:e>
                      </m:d>
                    </m:oMath>
                  </m:oMathPara>
                </a14:m>
                <a:endParaRPr lang="en-IN" sz="2000" b="1" dirty="0"/>
              </a:p>
            </p:txBody>
          </p:sp>
        </mc:Choice>
        <mc:Fallback xmlns="">
          <p:sp>
            <p:nvSpPr>
              <p:cNvPr id="36" name="Object 35">
                <a:extLst>
                  <a:ext uri="{FF2B5EF4-FFF2-40B4-BE49-F238E27FC236}">
                    <a16:creationId xmlns:a16="http://schemas.microsoft.com/office/drawing/2014/main" id="{51438CED-B381-0212-6EE2-0D35E9D5E3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025650" y="5249506"/>
                <a:ext cx="4679950" cy="390357"/>
              </a:xfrm>
              <a:prstGeom prst="rect">
                <a:avLst/>
              </a:prstGeom>
              <a:blipFill>
                <a:blip r:embed="rId16"/>
                <a:stretch>
                  <a:fillRect b="-18750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Object 35">
                <a:extLst>
                  <a:ext uri="{FF2B5EF4-FFF2-40B4-BE49-F238E27FC236}">
                    <a16:creationId xmlns:a16="http://schemas.microsoft.com/office/drawing/2014/main" id="{3AC9D8B5-1E96-BD6F-C006-43DC476E46E9}"/>
                  </a:ext>
                </a:extLst>
              </p:cNvPr>
              <p:cNvSpPr txBox="1"/>
              <p:nvPr/>
            </p:nvSpPr>
            <p:spPr bwMode="auto">
              <a:xfrm>
                <a:off x="1595145" y="3962891"/>
                <a:ext cx="4628190" cy="934083"/>
              </a:xfrm>
              <a:prstGeom prst="rect">
                <a:avLst/>
              </a:prstGeom>
              <a:noFill/>
            </p:spPr>
            <p:txBody>
              <a:bodyPr>
                <a:normAutofit lnSpcReduction="10000"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IN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IN" b="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IN" b="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22</m:t>
                        </m:r>
                      </m:sub>
                    </m:sSub>
                    <m:r>
                      <a:rPr lang="en-IN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IN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Δ</m:t>
                    </m:r>
                    <m:r>
                      <a:rPr lang="en-IN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IN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)=</m:t>
                    </m:r>
                    <m:func>
                      <m:funcPr>
                        <m:ctrlPr>
                          <a:rPr lang="en-IN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IN" i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Re</m:t>
                        </m:r>
                      </m:fName>
                      <m:e>
                        <m:r>
                          <a:rPr lang="en-IN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[</m:t>
                        </m:r>
                      </m:e>
                    </m:func>
                    <m:sSub>
                      <m:sSubPr>
                        <m:ctrlPr>
                          <a:rPr lang="en-IN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IN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a:rPr lang="en-IN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𝑥𝑥</m:t>
                        </m:r>
                      </m:sub>
                    </m:sSub>
                    <m:r>
                      <a:rPr lang="en-IN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IN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Δ</m:t>
                    </m:r>
                    <m:r>
                      <a:rPr lang="en-IN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IN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</m:t>
                    </m:r>
                    <m:sSubSup>
                      <m:sSubSupPr>
                        <m:ctrlPr>
                          <a:rPr lang="en-IN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IN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a:rPr lang="en-IN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𝑦𝑦</m:t>
                        </m:r>
                      </m:sub>
                      <m:sup>
                        <m:r>
                          <a:rPr lang="en-IN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bSup>
                    <m:r>
                      <a:rPr lang="en-IN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IN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Δ</m:t>
                    </m:r>
                    <m:r>
                      <a:rPr lang="en-IN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𝑟</m:t>
                    </m:r>
                  </m:oMath>
                </a14:m>
                <a:r>
                  <a:rPr lang="en-IN" dirty="0"/>
                  <a:t>]</a:t>
                </a:r>
              </a:p>
              <a:p>
                <a:endParaRPr lang="en-IN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IN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IN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IN" b="0" i="1" smtClean="0">
                            <a:latin typeface="Cambria Math" panose="02040503050406030204" pitchFamily="18" charset="0"/>
                          </a:rPr>
                          <m:t>32</m:t>
                        </m:r>
                      </m:sub>
                    </m:sSub>
                    <m:d>
                      <m:dPr>
                        <m:ctrlPr>
                          <a:rPr lang="en-IN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I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r>
                          <a:rPr lang="en-I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e>
                    </m:d>
                    <m:r>
                      <a:rPr lang="en-I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IN" dirty="0">
                    <a:solidFill>
                      <a:srgbClr val="00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IN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𝑖</m:t>
                    </m:r>
                    <m:func>
                      <m:funcPr>
                        <m:ctrlPr>
                          <a:rPr lang="en-IN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IN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Im</m:t>
                        </m:r>
                      </m:fName>
                      <m:e>
                        <m:r>
                          <a:rPr lang="en-IN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[</m:t>
                        </m:r>
                      </m:e>
                    </m:func>
                    <m:sSub>
                      <m:sSubPr>
                        <m:ctrlPr>
                          <a:rPr lang="en-IN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IN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a:rPr lang="en-IN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𝑥𝑥</m:t>
                        </m:r>
                      </m:sub>
                    </m:sSub>
                    <m:r>
                      <a:rPr lang="en-IN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IN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Δ</m:t>
                    </m:r>
                    <m:r>
                      <a:rPr lang="en-IN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IN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</m:t>
                    </m:r>
                    <m:sSubSup>
                      <m:sSubSupPr>
                        <m:ctrlPr>
                          <a:rPr lang="en-IN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IN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a:rPr lang="en-IN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𝑦𝑦</m:t>
                        </m:r>
                      </m:sub>
                      <m:sup>
                        <m:r>
                          <a:rPr lang="en-IN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bSup>
                    <m:r>
                      <a:rPr lang="en-IN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IN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Δ</m:t>
                    </m:r>
                    <m:r>
                      <a:rPr lang="en-IN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IN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)]</m:t>
                    </m:r>
                  </m:oMath>
                </a14:m>
                <a:endParaRPr lang="en-IN" dirty="0"/>
              </a:p>
            </p:txBody>
          </p:sp>
        </mc:Choice>
        <mc:Fallback xmlns="">
          <p:sp>
            <p:nvSpPr>
              <p:cNvPr id="37" name="Object 35">
                <a:extLst>
                  <a:ext uri="{FF2B5EF4-FFF2-40B4-BE49-F238E27FC236}">
                    <a16:creationId xmlns:a16="http://schemas.microsoft.com/office/drawing/2014/main" id="{3AC9D8B5-1E96-BD6F-C006-43DC476E46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595145" y="3962891"/>
                <a:ext cx="4628190" cy="934083"/>
              </a:xfrm>
              <a:prstGeom prst="rect">
                <a:avLst/>
              </a:prstGeom>
              <a:blipFill>
                <a:blip r:embed="rId17"/>
                <a:stretch>
                  <a:fillRect t="-5229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TextBox 37">
            <a:extLst>
              <a:ext uri="{FF2B5EF4-FFF2-40B4-BE49-F238E27FC236}">
                <a16:creationId xmlns:a16="http://schemas.microsoft.com/office/drawing/2014/main" id="{E0CBD010-B9E5-243D-4EEC-8C3A9C299B67}"/>
              </a:ext>
            </a:extLst>
          </p:cNvPr>
          <p:cNvSpPr txBox="1"/>
          <p:nvPr/>
        </p:nvSpPr>
        <p:spPr>
          <a:xfrm>
            <a:off x="1095367" y="152400"/>
            <a:ext cx="80486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Comic Sans MS" pitchFamily="66" charset="0"/>
                <a:cs typeface="Times New Roman" pitchFamily="18" charset="0"/>
              </a:rPr>
              <a:t>Holography with Stokes correlation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2CA8125E-1B63-F792-62FA-6291912F2F94}"/>
              </a:ext>
            </a:extLst>
          </p:cNvPr>
          <p:cNvSpPr txBox="1"/>
          <p:nvPr/>
        </p:nvSpPr>
        <p:spPr>
          <a:xfrm>
            <a:off x="873109" y="3352800"/>
            <a:ext cx="53276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000" dirty="0">
                <a:latin typeface="Times New Roman" pitchFamily="18" charset="0"/>
                <a:cs typeface="Times New Roman" pitchFamily="18" charset="0"/>
              </a:rPr>
              <a:t>Using un-polarized source:  </a:t>
            </a:r>
            <a:r>
              <a:rPr lang="en-IN" sz="2000" dirty="0" err="1">
                <a:latin typeface="Times New Roman" pitchFamily="18" charset="0"/>
                <a:cs typeface="Times New Roman" pitchFamily="18" charset="0"/>
              </a:rPr>
              <a:t>W</a:t>
            </a:r>
            <a:r>
              <a:rPr lang="en-IN" sz="2000" baseline="-25000" dirty="0" err="1">
                <a:latin typeface="Times New Roman" pitchFamily="18" charset="0"/>
                <a:cs typeface="Times New Roman" pitchFamily="18" charset="0"/>
              </a:rPr>
              <a:t>xy</a:t>
            </a:r>
            <a:r>
              <a:rPr lang="en-IN" sz="2000" dirty="0">
                <a:latin typeface="Times New Roman" pitchFamily="18" charset="0"/>
                <a:cs typeface="Times New Roman" pitchFamily="18" charset="0"/>
              </a:rPr>
              <a:t>(∆r) </a:t>
            </a:r>
            <a:r>
              <a:rPr lang="en-IN" sz="2000" dirty="0" err="1">
                <a:latin typeface="Times New Roman" pitchFamily="18" charset="0"/>
                <a:cs typeface="Times New Roman" pitchFamily="18" charset="0"/>
              </a:rPr>
              <a:t>W</a:t>
            </a:r>
            <a:r>
              <a:rPr lang="en-IN" sz="2000" baseline="-25000" dirty="0" err="1">
                <a:latin typeface="Times New Roman" pitchFamily="18" charset="0"/>
                <a:cs typeface="Times New Roman" pitchFamily="18" charset="0"/>
              </a:rPr>
              <a:t>yx</a:t>
            </a:r>
            <a:r>
              <a:rPr lang="en-IN" sz="2000" dirty="0">
                <a:latin typeface="Times New Roman" pitchFamily="18" charset="0"/>
                <a:cs typeface="Times New Roman" pitchFamily="18" charset="0"/>
              </a:rPr>
              <a:t>*(∆r)=0 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05DF2B46-BDF7-18CE-3144-7864F12BA2FA}"/>
              </a:ext>
            </a:extLst>
          </p:cNvPr>
          <p:cNvSpPr txBox="1"/>
          <p:nvPr/>
        </p:nvSpPr>
        <p:spPr>
          <a:xfrm>
            <a:off x="2499518" y="5791200"/>
            <a:ext cx="46735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Tushar </a:t>
            </a:r>
            <a:r>
              <a:rPr lang="en-IN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Sarkar,Phys</a:t>
            </a:r>
            <a:r>
              <a:rPr lang="en-IN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Rev. A 106 (2022) 013508</a:t>
            </a:r>
            <a:endParaRPr lang="en-US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571472" y="1142984"/>
            <a:ext cx="8572528" cy="4405327"/>
            <a:chOff x="571472" y="1928802"/>
            <a:chExt cx="8572528" cy="4405327"/>
          </a:xfrm>
        </p:grpSpPr>
        <p:pic>
          <p:nvPicPr>
            <p:cNvPr id="90115" name="Picture 3" descr="C:\Users\Acer\OneDrive\Desktop\Kumaun university results\paper 2\Manuscript\Figure 3.png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571472" y="1928802"/>
              <a:ext cx="5281634" cy="4405327"/>
            </a:xfrm>
            <a:prstGeom prst="rect">
              <a:avLst/>
            </a:prstGeom>
            <a:noFill/>
          </p:spPr>
        </p:pic>
        <p:pic>
          <p:nvPicPr>
            <p:cNvPr id="7" name="Picture 3"/>
            <p:cNvPicPr>
              <a:picLocks noChangeAspect="1" noChangeArrowheads="1"/>
            </p:cNvPicPr>
            <p:nvPr/>
          </p:nvPicPr>
          <p:blipFill>
            <a:blip r:embed="rId3"/>
            <a:srcRect t="48268"/>
            <a:stretch>
              <a:fillRect/>
            </a:stretch>
          </p:blipFill>
          <p:spPr bwMode="auto">
            <a:xfrm>
              <a:off x="6000760" y="3286124"/>
              <a:ext cx="3143240" cy="9953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16" name="Group 15"/>
          <p:cNvGrpSpPr/>
          <p:nvPr/>
        </p:nvGrpSpPr>
        <p:grpSpPr>
          <a:xfrm>
            <a:off x="1071538" y="1071546"/>
            <a:ext cx="7197355" cy="4767710"/>
            <a:chOff x="1071538" y="1857364"/>
            <a:chExt cx="7197355" cy="4767710"/>
          </a:xfrm>
        </p:grpSpPr>
        <p:pic>
          <p:nvPicPr>
            <p:cNvPr id="90116" name="Picture 4" descr="C:\Users\Acer\OneDrive\Desktop\Kumaun university results\paper 2\Manuscript\Figure 4.pn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357422" y="1857364"/>
              <a:ext cx="4786312" cy="4429156"/>
            </a:xfrm>
            <a:prstGeom prst="rect">
              <a:avLst/>
            </a:prstGeom>
            <a:noFill/>
          </p:spPr>
        </p:pic>
        <p:sp>
          <p:nvSpPr>
            <p:cNvPr id="15" name="TextBox 14"/>
            <p:cNvSpPr txBox="1"/>
            <p:nvPr/>
          </p:nvSpPr>
          <p:spPr>
            <a:xfrm>
              <a:off x="1071538" y="6286520"/>
              <a:ext cx="719735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N" sz="1600" b="1" dirty="0">
                  <a:latin typeface="Times New Roman" pitchFamily="18" charset="0"/>
                  <a:cs typeface="Times New Roman" pitchFamily="18" charset="0"/>
                </a:rPr>
                <a:t>Experimental measured Stokes parameters :(a)-(b) for l=1, (c)-(d) for number 2 </a:t>
              </a:r>
              <a:endParaRPr lang="en-US" sz="16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214282" y="785794"/>
            <a:ext cx="8929718" cy="5124900"/>
            <a:chOff x="214282" y="1571612"/>
            <a:chExt cx="8929718" cy="5124900"/>
          </a:xfrm>
        </p:grpSpPr>
        <p:sp>
          <p:nvSpPr>
            <p:cNvPr id="11" name="TextBox 10"/>
            <p:cNvSpPr txBox="1"/>
            <p:nvPr/>
          </p:nvSpPr>
          <p:spPr>
            <a:xfrm>
              <a:off x="1714480" y="6357958"/>
              <a:ext cx="183575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N" sz="1600" b="1" dirty="0">
                  <a:latin typeface="Times New Roman" pitchFamily="18" charset="0"/>
                  <a:cs typeface="Times New Roman" pitchFamily="18" charset="0"/>
                </a:rPr>
                <a:t>Simulation Results</a:t>
              </a:r>
              <a:endParaRPr lang="en-US" sz="16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19" name="Group 18"/>
            <p:cNvGrpSpPr/>
            <p:nvPr/>
          </p:nvGrpSpPr>
          <p:grpSpPr>
            <a:xfrm>
              <a:off x="214282" y="1571612"/>
              <a:ext cx="8929718" cy="5124900"/>
              <a:chOff x="214282" y="1571612"/>
              <a:chExt cx="8929718" cy="5124900"/>
            </a:xfrm>
          </p:grpSpPr>
          <p:pic>
            <p:nvPicPr>
              <p:cNvPr id="90117" name="Picture 5" descr="C:\Users\Acer\OneDrive\Desktop\Kumaun university results\paper 2\Manuscript\Figure 2.png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214282" y="2000240"/>
                <a:ext cx="4714908" cy="3929091"/>
              </a:xfrm>
              <a:prstGeom prst="rect">
                <a:avLst/>
              </a:prstGeom>
              <a:noFill/>
            </p:spPr>
          </p:pic>
          <p:pic>
            <p:nvPicPr>
              <p:cNvPr id="90118" name="Picture 6" descr="C:\Users\Acer\OneDrive\Desktop\Kumaun university results\paper 2\Manuscript\Figure 5.png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4929190" y="2000240"/>
                <a:ext cx="4214810" cy="3873519"/>
              </a:xfrm>
              <a:prstGeom prst="rect">
                <a:avLst/>
              </a:prstGeom>
              <a:noFill/>
            </p:spPr>
          </p:pic>
          <p:sp>
            <p:nvSpPr>
              <p:cNvPr id="13" name="TextBox 12"/>
              <p:cNvSpPr txBox="1"/>
              <p:nvPr/>
            </p:nvSpPr>
            <p:spPr>
              <a:xfrm>
                <a:off x="6000760" y="6357958"/>
                <a:ext cx="2074607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IN" sz="1600" b="1" dirty="0">
                    <a:latin typeface="Times New Roman" pitchFamily="18" charset="0"/>
                    <a:cs typeface="Times New Roman" pitchFamily="18" charset="0"/>
                  </a:rPr>
                  <a:t>Experimental Results</a:t>
                </a:r>
                <a:endParaRPr lang="en-US" sz="160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4214810" y="1571612"/>
                <a:ext cx="1120820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IN" sz="1600" b="1" dirty="0">
                    <a:latin typeface="Times New Roman" pitchFamily="18" charset="0"/>
                    <a:cs typeface="Times New Roman" pitchFamily="18" charset="0"/>
                  </a:rPr>
                  <a:t>Amplitude</a:t>
                </a:r>
                <a:endParaRPr lang="en-US" sz="160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4429124" y="6000768"/>
                <a:ext cx="697627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IN" sz="1600" b="1" dirty="0">
                    <a:latin typeface="Times New Roman" pitchFamily="18" charset="0"/>
                    <a:cs typeface="Times New Roman" pitchFamily="18" charset="0"/>
                  </a:rPr>
                  <a:t>Phase</a:t>
                </a:r>
                <a:endParaRPr lang="en-US" sz="160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  <p:sp>
        <p:nvSpPr>
          <p:cNvPr id="21" name="TextBox 20"/>
          <p:cNvSpPr txBox="1"/>
          <p:nvPr/>
        </p:nvSpPr>
        <p:spPr>
          <a:xfrm>
            <a:off x="8699648" y="6457890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46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6865A5C-3644-8696-5404-82C3B583EA90}"/>
              </a:ext>
            </a:extLst>
          </p:cNvPr>
          <p:cNvSpPr txBox="1"/>
          <p:nvPr/>
        </p:nvSpPr>
        <p:spPr>
          <a:xfrm>
            <a:off x="2465088" y="5879068"/>
            <a:ext cx="32305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Phys. Rev. A 106 (2022) 013508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6AA5082-E070-B2C8-2560-B9F050ED2402}"/>
              </a:ext>
            </a:extLst>
          </p:cNvPr>
          <p:cNvSpPr txBox="1"/>
          <p:nvPr/>
        </p:nvSpPr>
        <p:spPr>
          <a:xfrm>
            <a:off x="990600" y="39469"/>
            <a:ext cx="8153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Comic Sans MS" pitchFamily="66" charset="0"/>
                <a:cs typeface="Times New Roman" pitchFamily="18" charset="0"/>
              </a:rPr>
              <a:t>Holography with Stokes correlation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CB878B7-FB2B-44B8-8F49-D357E31D08A2}"/>
              </a:ext>
            </a:extLst>
          </p:cNvPr>
          <p:cNvSpPr/>
          <p:nvPr/>
        </p:nvSpPr>
        <p:spPr>
          <a:xfrm>
            <a:off x="1295400" y="457200"/>
            <a:ext cx="5016068" cy="609600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450"/>
              </a:spcAft>
            </a:pPr>
            <a:r>
              <a:rPr lang="en-US" altLang="ja-JP" sz="3300" b="1" dirty="0">
                <a:latin typeface="Agency FB" panose="020B0503020202020204" pitchFamily="34" charset="0"/>
                <a:ea typeface="+mj-ea"/>
                <a:cs typeface="+mj-cs"/>
              </a:rPr>
              <a:t>Outline</a:t>
            </a:r>
          </a:p>
        </p:txBody>
      </p:sp>
      <p:sp>
        <p:nvSpPr>
          <p:cNvPr id="6" name="TextBox 2">
            <a:extLst>
              <a:ext uri="{FF2B5EF4-FFF2-40B4-BE49-F238E27FC236}">
                <a16:creationId xmlns:a16="http://schemas.microsoft.com/office/drawing/2014/main" id="{F227BA91-DB21-4CB1-83A5-4AFFF7A6A2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1400" y="762000"/>
            <a:ext cx="5410200" cy="1728362"/>
          </a:xfrm>
          <a:prstGeom prst="rect">
            <a:avLst/>
          </a:prstGeom>
        </p:spPr>
        <p:txBody>
          <a:bodyPr vert="horz" lIns="68580" tIns="34290" rIns="68580" bIns="34290" rtlCol="0">
            <a:normAutofit fontScale="25000" lnSpcReduction="20000"/>
          </a:bodyPr>
          <a:lstStyle/>
          <a:p>
            <a:pPr indent="-171450">
              <a:lnSpc>
                <a:spcPct val="170000"/>
              </a:lnSpc>
              <a:spcAft>
                <a:spcPts val="45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altLang="ja-JP" sz="7200" dirty="0"/>
              <a:t> Background </a:t>
            </a:r>
          </a:p>
          <a:p>
            <a:pPr indent="-171450">
              <a:lnSpc>
                <a:spcPct val="170000"/>
              </a:lnSpc>
              <a:spcAft>
                <a:spcPts val="45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altLang="ja-JP" sz="7200" dirty="0"/>
              <a:t> Optical Imaging</a:t>
            </a:r>
          </a:p>
          <a:p>
            <a:pPr indent="-171450">
              <a:lnSpc>
                <a:spcPct val="170000"/>
              </a:lnSpc>
              <a:spcAft>
                <a:spcPts val="45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altLang="ja-JP" sz="7200" dirty="0"/>
              <a:t>Imaging through scattering medium</a:t>
            </a:r>
          </a:p>
          <a:p>
            <a:pPr marL="857250" indent="-857250">
              <a:lnSpc>
                <a:spcPct val="170000"/>
              </a:lnSpc>
              <a:spcAft>
                <a:spcPts val="450"/>
              </a:spcAft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en-US" altLang="ja-JP" sz="6400" dirty="0"/>
              <a:t>Different methods</a:t>
            </a:r>
          </a:p>
          <a:p>
            <a:pPr marL="857250" indent="-857250">
              <a:lnSpc>
                <a:spcPct val="170000"/>
              </a:lnSpc>
              <a:spcAft>
                <a:spcPts val="450"/>
              </a:spcAft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en-US" altLang="ja-JP" sz="6400" dirty="0"/>
              <a:t>Correlation holography</a:t>
            </a:r>
          </a:p>
          <a:p>
            <a:pPr marL="857250" indent="-857250">
              <a:lnSpc>
                <a:spcPct val="170000"/>
              </a:lnSpc>
              <a:spcAft>
                <a:spcPts val="450"/>
              </a:spcAft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en-US" altLang="ja-JP" sz="6400" dirty="0"/>
              <a:t>Holography with HBT</a:t>
            </a:r>
          </a:p>
          <a:p>
            <a:pPr indent="-171450">
              <a:lnSpc>
                <a:spcPct val="170000"/>
              </a:lnSpc>
              <a:spcAft>
                <a:spcPts val="45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altLang="ja-JP" sz="7200" dirty="0"/>
              <a:t>Randomness assisted imaging </a:t>
            </a:r>
          </a:p>
          <a:p>
            <a:pPr marL="857250" indent="-857250">
              <a:lnSpc>
                <a:spcPct val="170000"/>
              </a:lnSpc>
              <a:spcAft>
                <a:spcPts val="450"/>
              </a:spcAft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en-US" altLang="ja-JP" sz="7200" dirty="0"/>
              <a:t>Single pixel detection</a:t>
            </a:r>
          </a:p>
          <a:p>
            <a:pPr marL="857250" indent="-857250">
              <a:lnSpc>
                <a:spcPct val="170000"/>
              </a:lnSpc>
              <a:spcAft>
                <a:spcPts val="450"/>
              </a:spcAft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en-US" altLang="ja-JP" sz="7200" dirty="0"/>
              <a:t>STICH: new correlation holography</a:t>
            </a:r>
          </a:p>
          <a:p>
            <a:pPr marL="685800" indent="-857250">
              <a:lnSpc>
                <a:spcPct val="170000"/>
              </a:lnSpc>
              <a:spcAft>
                <a:spcPts val="450"/>
              </a:spcAft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en-US" altLang="ja-JP" sz="6400" dirty="0"/>
              <a:t>Quantum inspired imaging: Ghost holography</a:t>
            </a:r>
          </a:p>
          <a:p>
            <a:pPr indent="-171450">
              <a:lnSpc>
                <a:spcPct val="170000"/>
              </a:lnSpc>
              <a:spcAft>
                <a:spcPts val="45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altLang="ja-JP" sz="7200" dirty="0"/>
              <a:t>Conclusion</a:t>
            </a:r>
          </a:p>
          <a:p>
            <a:pPr indent="-171450">
              <a:lnSpc>
                <a:spcPct val="900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endParaRPr lang="en-US" altLang="ja-JP" sz="1500" dirty="0"/>
          </a:p>
        </p:txBody>
      </p:sp>
      <p:pic>
        <p:nvPicPr>
          <p:cNvPr id="9" name="Picture 7" descr="Render of clear molecular structure">
            <a:extLst>
              <a:ext uri="{FF2B5EF4-FFF2-40B4-BE49-F238E27FC236}">
                <a16:creationId xmlns:a16="http://schemas.microsoft.com/office/drawing/2014/main" id="{01A5B7D6-9F0E-4DE4-A578-7769B7A528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310" r="40668"/>
          <a:stretch/>
        </p:blipFill>
        <p:spPr>
          <a:xfrm>
            <a:off x="0" y="1137815"/>
            <a:ext cx="3476678" cy="5143493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6534734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66800" y="0"/>
            <a:ext cx="7924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Comic Sans MS" pitchFamily="66" charset="0"/>
                <a:cs typeface="Times New Roman" pitchFamily="18" charset="0"/>
              </a:rPr>
              <a:t>Speckle field digital polarization holographic microscope </a:t>
            </a:r>
          </a:p>
        </p:txBody>
      </p:sp>
      <p:pic>
        <p:nvPicPr>
          <p:cNvPr id="819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81201" y="1295399"/>
            <a:ext cx="4936192" cy="44904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3048000" y="6096000"/>
            <a:ext cx="457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Vinu</a:t>
            </a:r>
            <a:r>
              <a:rPr lang="en-US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 V, et al, Opt. Let. 44 (2019) 5711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00" y="1219200"/>
            <a:ext cx="747776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1066800" y="0"/>
            <a:ext cx="7924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Comic Sans MS" pitchFamily="66" charset="0"/>
                <a:cs typeface="Times New Roman" pitchFamily="18" charset="0"/>
              </a:rPr>
              <a:t>Spatial resolution enhancement</a:t>
            </a:r>
          </a:p>
        </p:txBody>
      </p:sp>
      <p:pic>
        <p:nvPicPr>
          <p:cNvPr id="8294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90800" y="6172200"/>
            <a:ext cx="3448050" cy="21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6324600" y="6172200"/>
            <a:ext cx="25908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/>
              <a:t>MO=5X &amp; 0.1NA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F4ED103-AC6C-386D-A330-B8501F04E5C8}"/>
              </a:ext>
            </a:extLst>
          </p:cNvPr>
          <p:cNvSpPr txBox="1"/>
          <p:nvPr/>
        </p:nvSpPr>
        <p:spPr>
          <a:xfrm>
            <a:off x="3048000" y="6488668"/>
            <a:ext cx="457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Vinu</a:t>
            </a:r>
            <a:r>
              <a:rPr lang="en-US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 V, et al, Opt. Let. 44 (2019) 5711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331640" y="764704"/>
            <a:ext cx="302433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b="1" dirty="0">
                <a:solidFill>
                  <a:srgbClr val="002060"/>
                </a:solidFill>
                <a:latin typeface="Agency FB" panose="020B0503020202020204" pitchFamily="34" charset="0"/>
                <a:cs typeface="Aharoni" pitchFamily="2" charset="-79"/>
              </a:rPr>
              <a:t>Conclusion: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14400" y="1600200"/>
            <a:ext cx="7632848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Wingdings" pitchFamily="2" charset="2"/>
              <a:buChar char="q"/>
            </a:pPr>
            <a:r>
              <a:rPr lang="en-US" sz="2000" dirty="0"/>
              <a:t>Issue of imaging through/with randomness is discussed</a:t>
            </a:r>
          </a:p>
          <a:p>
            <a:pPr marL="457200" indent="-457200">
              <a:lnSpc>
                <a:spcPct val="150000"/>
              </a:lnSpc>
              <a:buFont typeface="Wingdings" pitchFamily="2" charset="2"/>
              <a:buChar char="q"/>
            </a:pPr>
            <a:r>
              <a:rPr lang="en-US" sz="2000" dirty="0"/>
              <a:t>Randomness of the light can be used to design and develop new and un-conventional imaging systems</a:t>
            </a:r>
          </a:p>
          <a:p>
            <a:pPr marL="457200" indent="-457200">
              <a:lnSpc>
                <a:spcPct val="150000"/>
              </a:lnSpc>
              <a:buFont typeface="Wingdings" pitchFamily="2" charset="2"/>
              <a:buChar char="q"/>
            </a:pPr>
            <a:r>
              <a:rPr lang="en-US" sz="2000" dirty="0"/>
              <a:t>Some of our contributions in this area are  covered</a:t>
            </a:r>
          </a:p>
          <a:p>
            <a:pPr marL="457200" indent="-457200">
              <a:lnSpc>
                <a:spcPct val="150000"/>
              </a:lnSpc>
              <a:buFont typeface="Wingdings" pitchFamily="2" charset="2"/>
              <a:buChar char="q"/>
            </a:pPr>
            <a:r>
              <a:rPr lang="en-US" sz="2000" dirty="0"/>
              <a:t>Role of randomness assisted imaging and technologies are highlighted for different applications</a:t>
            </a:r>
          </a:p>
          <a:p>
            <a:pPr marL="457200" indent="-457200">
              <a:buFont typeface="Wingdings" pitchFamily="2" charset="2"/>
              <a:buChar char="q"/>
            </a:pPr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5894710"/>
      </p:ext>
    </p:extLst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A85DC68-CDEB-3C3F-3CBC-AA10CCC3049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6128" y="2219695"/>
            <a:ext cx="4295692" cy="341910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E399259-8545-E69C-D5FF-FE67E77F6695}"/>
              </a:ext>
            </a:extLst>
          </p:cNvPr>
          <p:cNvSpPr/>
          <p:nvPr/>
        </p:nvSpPr>
        <p:spPr>
          <a:xfrm>
            <a:off x="1295400" y="457200"/>
            <a:ext cx="3810000" cy="609600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450"/>
              </a:spcAft>
            </a:pPr>
            <a:r>
              <a:rPr lang="en-US" altLang="ja-JP" sz="3300" b="1" dirty="0">
                <a:solidFill>
                  <a:srgbClr val="002060"/>
                </a:solidFill>
                <a:latin typeface="Agency FB" panose="020B0503020202020204" pitchFamily="34" charset="0"/>
                <a:ea typeface="+mj-ea"/>
                <a:cs typeface="+mj-cs"/>
              </a:rPr>
              <a:t>Acknowledgement</a:t>
            </a:r>
          </a:p>
        </p:txBody>
      </p:sp>
      <p:pic>
        <p:nvPicPr>
          <p:cNvPr id="10242" name="Picture 2" descr="SCIENCE AND ENGINEERING RESEARCH BOARD (SERB) Call for Research Proposals">
            <a:extLst>
              <a:ext uri="{FF2B5EF4-FFF2-40B4-BE49-F238E27FC236}">
                <a16:creationId xmlns:a16="http://schemas.microsoft.com/office/drawing/2014/main" id="{4C266DC1-2393-41CE-9A03-93B41E14A1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037" y="1142944"/>
            <a:ext cx="2819401" cy="980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Welcome to Biotechnology | Biotechnology">
            <a:extLst>
              <a:ext uri="{FF2B5EF4-FFF2-40B4-BE49-F238E27FC236}">
                <a16:creationId xmlns:a16="http://schemas.microsoft.com/office/drawing/2014/main" id="{9FD1D7C8-1892-3BF2-F94E-92CE2534EE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6992" y="838200"/>
            <a:ext cx="2819401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Council of Scientific and Industrial Research - Wikipedia">
            <a:extLst>
              <a:ext uri="{FF2B5EF4-FFF2-40B4-BE49-F238E27FC236}">
                <a16:creationId xmlns:a16="http://schemas.microsoft.com/office/drawing/2014/main" id="{6B0F3670-8372-94AA-F972-34D302E308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733800"/>
            <a:ext cx="1828800" cy="1836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>
            <a:extLst>
              <a:ext uri="{FF2B5EF4-FFF2-40B4-BE49-F238E27FC236}">
                <a16:creationId xmlns:a16="http://schemas.microsoft.com/office/drawing/2014/main" id="{165E0CD7-A239-73A1-2B1C-01E255159F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2416" y="3827700"/>
            <a:ext cx="2189639" cy="165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FB02BE7-189C-33B8-BF22-127CD221FAA1}"/>
              </a:ext>
            </a:extLst>
          </p:cNvPr>
          <p:cNvSpPr txBox="1"/>
          <p:nvPr/>
        </p:nvSpPr>
        <p:spPr>
          <a:xfrm>
            <a:off x="6859427" y="2247911"/>
            <a:ext cx="20869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600" dirty="0"/>
              <a:t>BT/PR35557/MED/707/2019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51EE4C3-A438-AEB8-EB36-0CB83C9F72BE}"/>
              </a:ext>
            </a:extLst>
          </p:cNvPr>
          <p:cNvSpPr txBox="1"/>
          <p:nvPr/>
        </p:nvSpPr>
        <p:spPr>
          <a:xfrm>
            <a:off x="181036" y="2247910"/>
            <a:ext cx="20869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600" dirty="0"/>
              <a:t>CORE/2019/000026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1D147F9-7794-C229-F841-3A32389181E2}"/>
              </a:ext>
            </a:extLst>
          </p:cNvPr>
          <p:cNvSpPr txBox="1"/>
          <p:nvPr/>
        </p:nvSpPr>
        <p:spPr>
          <a:xfrm>
            <a:off x="163042" y="2711800"/>
            <a:ext cx="22030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600" dirty="0"/>
              <a:t>080(0092)/2020/EMR-II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3E8C7DA-BB15-EBC0-51AB-4155B0D31026}"/>
              </a:ext>
            </a:extLst>
          </p:cNvPr>
          <p:cNvSpPr txBox="1"/>
          <p:nvPr/>
        </p:nvSpPr>
        <p:spPr>
          <a:xfrm>
            <a:off x="6942538" y="2920425"/>
            <a:ext cx="17442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600" dirty="0"/>
              <a:t>58/14/0/2021-BRNS/37092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26792D3-FF3F-6B43-1DDC-661E749F3A43}"/>
              </a:ext>
            </a:extLst>
          </p:cNvPr>
          <p:cNvSpPr txBox="1"/>
          <p:nvPr/>
        </p:nvSpPr>
        <p:spPr>
          <a:xfrm>
            <a:off x="381000" y="5742057"/>
            <a:ext cx="86868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700" dirty="0" err="1"/>
              <a:t>Dr.</a:t>
            </a:r>
            <a:r>
              <a:rPr lang="en-IN" sz="1700" dirty="0"/>
              <a:t> </a:t>
            </a:r>
            <a:r>
              <a:rPr lang="en-IN" sz="1700" dirty="0" err="1"/>
              <a:t>Vinu</a:t>
            </a:r>
            <a:r>
              <a:rPr lang="en-IN" sz="1700" dirty="0"/>
              <a:t> R V &amp; </a:t>
            </a:r>
            <a:r>
              <a:rPr lang="en-IN" sz="1700" dirty="0" err="1"/>
              <a:t>Dr.</a:t>
            </a:r>
            <a:r>
              <a:rPr lang="en-IN" sz="1700" dirty="0"/>
              <a:t> </a:t>
            </a:r>
            <a:r>
              <a:rPr lang="en-IN" sz="1700" dirty="0" err="1"/>
              <a:t>Darshika</a:t>
            </a:r>
            <a:r>
              <a:rPr lang="en-IN" sz="1700" dirty="0"/>
              <a:t> Singh, IIST-Trivandrum</a:t>
            </a:r>
          </a:p>
          <a:p>
            <a:r>
              <a:rPr lang="en-IN" sz="1700" dirty="0"/>
              <a:t>Master students: Niraj </a:t>
            </a:r>
            <a:r>
              <a:rPr lang="en-IN" sz="1700" dirty="0" err="1"/>
              <a:t>Soni</a:t>
            </a:r>
            <a:r>
              <a:rPr lang="en-IN" sz="1700" dirty="0"/>
              <a:t>, Atul </a:t>
            </a:r>
            <a:r>
              <a:rPr lang="en-IN" sz="1700" dirty="0" err="1"/>
              <a:t>Somukuwar</a:t>
            </a:r>
            <a:r>
              <a:rPr lang="en-IN" sz="1700" dirty="0"/>
              <a:t>, Annie Varghese, </a:t>
            </a:r>
            <a:r>
              <a:rPr lang="en-IN" sz="1700" dirty="0" err="1"/>
              <a:t>Sreelal</a:t>
            </a:r>
            <a:r>
              <a:rPr lang="en-IN" sz="1700" dirty="0"/>
              <a:t> M,  </a:t>
            </a:r>
          </a:p>
        </p:txBody>
      </p:sp>
    </p:spTree>
    <p:extLst>
      <p:ext uri="{BB962C8B-B14F-4D97-AF65-F5344CB8AC3E}">
        <p14:creationId xmlns:p14="http://schemas.microsoft.com/office/powerpoint/2010/main" val="403805999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Picture 2" descr="Related imag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27104515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19200" y="304800"/>
            <a:ext cx="4175125" cy="60016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3300" b="1" dirty="0">
                <a:solidFill>
                  <a:schemeClr val="tx2"/>
                </a:solidFill>
                <a:latin typeface="Agency FB" panose="020B0503020202020204" pitchFamily="34" charset="0"/>
                <a:cs typeface="Times New Roman" pitchFamily="18" charset="0"/>
              </a:rPr>
              <a:t>Optical Imaging</a:t>
            </a:r>
            <a:endParaRPr lang="en-IN" sz="3300" b="1" dirty="0">
              <a:solidFill>
                <a:schemeClr val="tx2"/>
              </a:solidFill>
              <a:latin typeface="Agency FB" panose="020B0503020202020204" pitchFamily="34" charset="0"/>
              <a:cs typeface="Times New Roman" pitchFamily="18" charset="0"/>
            </a:endParaRPr>
          </a:p>
        </p:txBody>
      </p:sp>
      <p:sp>
        <p:nvSpPr>
          <p:cNvPr id="4" name="Oval 3"/>
          <p:cNvSpPr/>
          <p:nvPr/>
        </p:nvSpPr>
        <p:spPr bwMode="auto">
          <a:xfrm>
            <a:off x="6573838" y="1125538"/>
            <a:ext cx="403225" cy="107156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IN"/>
          </a:p>
        </p:txBody>
      </p:sp>
      <p:cxnSp>
        <p:nvCxnSpPr>
          <p:cNvPr id="5" name="Straight Connector 4"/>
          <p:cNvCxnSpPr/>
          <p:nvPr/>
        </p:nvCxnSpPr>
        <p:spPr bwMode="auto">
          <a:xfrm>
            <a:off x="4787900" y="1660525"/>
            <a:ext cx="3859213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miley Face 5"/>
          <p:cNvSpPr/>
          <p:nvPr/>
        </p:nvSpPr>
        <p:spPr bwMode="auto">
          <a:xfrm>
            <a:off x="4960938" y="1498600"/>
            <a:ext cx="230187" cy="279400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IN"/>
          </a:p>
        </p:txBody>
      </p:sp>
      <p:sp>
        <p:nvSpPr>
          <p:cNvPr id="7" name="Smiley Face 6"/>
          <p:cNvSpPr/>
          <p:nvPr/>
        </p:nvSpPr>
        <p:spPr bwMode="auto">
          <a:xfrm>
            <a:off x="8338517" y="1447801"/>
            <a:ext cx="335584" cy="352424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IN"/>
          </a:p>
        </p:txBody>
      </p:sp>
      <p:cxnSp>
        <p:nvCxnSpPr>
          <p:cNvPr id="8" name="Straight Arrow Connector 7"/>
          <p:cNvCxnSpPr/>
          <p:nvPr/>
        </p:nvCxnSpPr>
        <p:spPr bwMode="auto">
          <a:xfrm>
            <a:off x="5164138" y="1784350"/>
            <a:ext cx="1382712" cy="0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 bwMode="auto">
          <a:xfrm>
            <a:off x="6991350" y="1800225"/>
            <a:ext cx="1382713" cy="0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12"/>
          <p:cNvSpPr txBox="1">
            <a:spLocks noChangeArrowheads="1"/>
          </p:cNvSpPr>
          <p:nvPr/>
        </p:nvSpPr>
        <p:spPr bwMode="auto">
          <a:xfrm>
            <a:off x="5709503" y="1753103"/>
            <a:ext cx="345601" cy="1793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/>
              <a:t>2</a:t>
            </a:r>
            <a:r>
              <a:rPr lang="en-US" sz="1200" i="1"/>
              <a:t>f</a:t>
            </a:r>
            <a:endParaRPr lang="en-IN" sz="1200" i="1"/>
          </a:p>
        </p:txBody>
      </p:sp>
      <p:sp>
        <p:nvSpPr>
          <p:cNvPr id="11" name="TextBox 13"/>
          <p:cNvSpPr txBox="1">
            <a:spLocks noChangeArrowheads="1"/>
          </p:cNvSpPr>
          <p:nvPr/>
        </p:nvSpPr>
        <p:spPr bwMode="auto">
          <a:xfrm>
            <a:off x="7573313" y="1778114"/>
            <a:ext cx="345601" cy="1793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/>
              <a:t>2</a:t>
            </a:r>
            <a:r>
              <a:rPr lang="en-US" sz="1200" i="1"/>
              <a:t>f</a:t>
            </a:r>
            <a:endParaRPr lang="en-IN" sz="1200" i="1"/>
          </a:p>
        </p:txBody>
      </p:sp>
      <p:sp>
        <p:nvSpPr>
          <p:cNvPr id="12" name="TextBox 14"/>
          <p:cNvSpPr txBox="1">
            <a:spLocks noChangeArrowheads="1"/>
          </p:cNvSpPr>
          <p:nvPr/>
        </p:nvSpPr>
        <p:spPr bwMode="auto">
          <a:xfrm>
            <a:off x="6400704" y="2244240"/>
            <a:ext cx="1123204" cy="276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>
                <a:latin typeface="Aharoni" pitchFamily="2" charset="-79"/>
                <a:cs typeface="Aharoni" pitchFamily="2" charset="-79"/>
              </a:rPr>
              <a:t>Imaging lens</a:t>
            </a:r>
            <a:endParaRPr lang="en-IN" sz="1200"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13" name="TextBox 16"/>
          <p:cNvSpPr txBox="1">
            <a:spLocks noChangeArrowheads="1"/>
          </p:cNvSpPr>
          <p:nvPr/>
        </p:nvSpPr>
        <p:spPr bwMode="auto">
          <a:xfrm>
            <a:off x="179388" y="1628775"/>
            <a:ext cx="4752975" cy="4062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en-US" dirty="0">
                <a:solidFill>
                  <a:srgbClr val="002060"/>
                </a:solidFill>
                <a:latin typeface="Aharoni" pitchFamily="2" charset="-79"/>
                <a:cs typeface="Aharoni" pitchFamily="2" charset="-79"/>
              </a:rPr>
              <a:t>Replica at imaging plane</a:t>
            </a:r>
            <a:endParaRPr lang="en-IN" dirty="0">
              <a:solidFill>
                <a:srgbClr val="002060"/>
              </a:solidFill>
              <a:latin typeface="Aharoni" pitchFamily="2" charset="-79"/>
              <a:cs typeface="Aharoni" pitchFamily="2" charset="-79"/>
            </a:endParaRPr>
          </a:p>
          <a:p>
            <a:pPr>
              <a:buFont typeface="Wingdings" pitchFamily="2" charset="2"/>
              <a:buChar char="v"/>
            </a:pPr>
            <a:endParaRPr lang="en-US" dirty="0">
              <a:solidFill>
                <a:srgbClr val="002060"/>
              </a:solidFill>
              <a:latin typeface="Aharoni" pitchFamily="2" charset="-79"/>
              <a:cs typeface="Aharoni" pitchFamily="2" charset="-79"/>
            </a:endParaRPr>
          </a:p>
          <a:p>
            <a:endParaRPr lang="en-US" dirty="0">
              <a:solidFill>
                <a:srgbClr val="002060"/>
              </a:solidFill>
              <a:latin typeface="Aharoni" pitchFamily="2" charset="-79"/>
              <a:cs typeface="Aharoni" pitchFamily="2" charset="-79"/>
            </a:endParaRPr>
          </a:p>
          <a:p>
            <a:pPr>
              <a:buFont typeface="Wingdings" pitchFamily="2" charset="2"/>
              <a:buChar char="v"/>
            </a:pPr>
            <a:r>
              <a:rPr lang="en-US" dirty="0">
                <a:solidFill>
                  <a:srgbClr val="002060"/>
                </a:solidFill>
                <a:latin typeface="Aharoni" pitchFamily="2" charset="-79"/>
                <a:cs typeface="Aharoni" pitchFamily="2" charset="-79"/>
              </a:rPr>
              <a:t>Microscopy: improvement in resolution possible by tailored illumination</a:t>
            </a:r>
          </a:p>
          <a:p>
            <a:pPr>
              <a:buFont typeface="Wingdings" pitchFamily="2" charset="2"/>
              <a:buChar char="v"/>
            </a:pPr>
            <a:endParaRPr lang="en-US" dirty="0">
              <a:latin typeface="Aharoni" pitchFamily="2" charset="-79"/>
              <a:cs typeface="Aharoni" pitchFamily="2" charset="-79"/>
            </a:endParaRPr>
          </a:p>
          <a:p>
            <a:pPr>
              <a:buFont typeface="Wingdings" pitchFamily="2" charset="2"/>
              <a:buChar char="v"/>
            </a:pPr>
            <a:endParaRPr lang="en-US" dirty="0">
              <a:latin typeface="Aharoni" pitchFamily="2" charset="-79"/>
              <a:cs typeface="Aharoni" pitchFamily="2" charset="-79"/>
            </a:endParaRPr>
          </a:p>
          <a:p>
            <a:endParaRPr lang="en-US" dirty="0">
              <a:latin typeface="Aharoni" pitchFamily="2" charset="-79"/>
              <a:cs typeface="Aharoni" pitchFamily="2" charset="-79"/>
            </a:endParaRPr>
          </a:p>
          <a:p>
            <a:endParaRPr lang="en-US" dirty="0">
              <a:latin typeface="Aharoni" pitchFamily="2" charset="-79"/>
              <a:cs typeface="Aharoni" pitchFamily="2" charset="-79"/>
            </a:endParaRPr>
          </a:p>
          <a:p>
            <a:pPr>
              <a:buFont typeface="Wingdings" pitchFamily="2" charset="2"/>
              <a:buChar char="v"/>
            </a:pPr>
            <a:r>
              <a:rPr lang="en-US" dirty="0">
                <a:solidFill>
                  <a:srgbClr val="002060"/>
                </a:solidFill>
                <a:latin typeface="Aharoni" pitchFamily="2" charset="-79"/>
                <a:cs typeface="Aharoni" pitchFamily="2" charset="-79"/>
              </a:rPr>
              <a:t>Holography: Provides </a:t>
            </a:r>
            <a:r>
              <a:rPr lang="en-US" sz="2400" dirty="0">
                <a:solidFill>
                  <a:srgbClr val="002060"/>
                </a:solidFill>
                <a:latin typeface="Aharoni" pitchFamily="2" charset="-79"/>
                <a:cs typeface="Aharoni" pitchFamily="2" charset="-79"/>
              </a:rPr>
              <a:t>3</a:t>
            </a:r>
            <a:r>
              <a:rPr lang="en-US" dirty="0">
                <a:solidFill>
                  <a:srgbClr val="002060"/>
                </a:solidFill>
                <a:latin typeface="Aharoni" pitchFamily="2" charset="-79"/>
                <a:cs typeface="Aharoni" pitchFamily="2" charset="-79"/>
              </a:rPr>
              <a:t>D complex field reconstruction </a:t>
            </a:r>
          </a:p>
          <a:p>
            <a:endParaRPr lang="en-US" dirty="0">
              <a:solidFill>
                <a:srgbClr val="002060"/>
              </a:solidFill>
              <a:latin typeface="Aharoni" pitchFamily="2" charset="-79"/>
              <a:cs typeface="Aharoni" pitchFamily="2" charset="-79"/>
            </a:endParaRPr>
          </a:p>
          <a:p>
            <a:pPr>
              <a:buFont typeface="Wingdings" pitchFamily="2" charset="2"/>
              <a:buChar char="v"/>
            </a:pPr>
            <a:endParaRPr lang="en-US" dirty="0">
              <a:solidFill>
                <a:srgbClr val="002060"/>
              </a:solidFill>
              <a:latin typeface="Aharoni" pitchFamily="2" charset="-79"/>
              <a:cs typeface="Aharoni" pitchFamily="2" charset="-79"/>
            </a:endParaRPr>
          </a:p>
          <a:p>
            <a:pPr>
              <a:buFont typeface="Wingdings" pitchFamily="2" charset="2"/>
              <a:buChar char="v"/>
            </a:pPr>
            <a:r>
              <a:rPr lang="en-US" dirty="0">
                <a:solidFill>
                  <a:srgbClr val="002060"/>
                </a:solidFill>
                <a:latin typeface="Aharoni" pitchFamily="2" charset="-79"/>
                <a:cs typeface="Aharoni" pitchFamily="2" charset="-79"/>
              </a:rPr>
              <a:t>Optical imaging through randomness ?</a:t>
            </a:r>
            <a:endParaRPr lang="en-IN" dirty="0">
              <a:solidFill>
                <a:srgbClr val="002060"/>
              </a:solidFill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14" name="AutoShape 24"/>
          <p:cNvSpPr>
            <a:spLocks noChangeArrowheads="1"/>
          </p:cNvSpPr>
          <p:nvPr/>
        </p:nvSpPr>
        <p:spPr bwMode="auto">
          <a:xfrm>
            <a:off x="4860032" y="2564904"/>
            <a:ext cx="1282758" cy="1944216"/>
          </a:xfrm>
          <a:prstGeom prst="wedgeRoundRectCallout">
            <a:avLst>
              <a:gd name="adj1" fmla="val 49836"/>
              <a:gd name="adj2" fmla="val 28589"/>
              <a:gd name="adj3" fmla="val 16667"/>
            </a:avLst>
          </a:prstGeom>
          <a:blipFill dpi="0" rotWithShape="1">
            <a:blip r:embed="rId2" cstate="print"/>
            <a:srcRect/>
            <a:stretch>
              <a:fillRect b="-1412"/>
            </a:stretch>
          </a:blipFill>
          <a:ln w="19050" algn="ctr">
            <a:solidFill>
              <a:srgbClr val="CC6600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endParaRPr lang="en-US" sz="2400">
              <a:solidFill>
                <a:schemeClr val="tx2"/>
              </a:solidFill>
              <a:latin typeface="Comic Sans MS" pitchFamily="66" charset="0"/>
              <a:cs typeface="Arial" charset="0"/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 cstate="print"/>
          <a:srcRect l="12158" t="26140" r="26454" b="8559"/>
          <a:stretch>
            <a:fillRect/>
          </a:stretch>
        </p:blipFill>
        <p:spPr bwMode="auto">
          <a:xfrm>
            <a:off x="6875463" y="4365625"/>
            <a:ext cx="1577975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Rounded Rectangle 15"/>
          <p:cNvSpPr/>
          <p:nvPr/>
        </p:nvSpPr>
        <p:spPr>
          <a:xfrm>
            <a:off x="152400" y="4191000"/>
            <a:ext cx="5292725" cy="863600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IN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066800"/>
            <a:ext cx="3810000" cy="2424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28600" y="3810000"/>
            <a:ext cx="5410200" cy="742950"/>
          </a:xfrm>
          <a:prstGeom prst="rect">
            <a:avLst/>
          </a:prstGeom>
          <a:noFill/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143000" y="538118"/>
            <a:ext cx="4876800" cy="600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300" b="1" dirty="0">
                <a:solidFill>
                  <a:srgbClr val="002060"/>
                </a:solidFill>
                <a:latin typeface="Agency FB" panose="020B0503020202020204" pitchFamily="34" charset="0"/>
              </a:rPr>
              <a:t>Imaging: Basic principle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90600" y="4800600"/>
            <a:ext cx="3812198" cy="819150"/>
          </a:xfrm>
          <a:prstGeom prst="rect">
            <a:avLst/>
          </a:prstGeom>
          <a:noFill/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990600"/>
            <a:ext cx="417195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1371600" y="5791200"/>
            <a:ext cx="5562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i="1" dirty="0">
                <a:solidFill>
                  <a:srgbClr val="002060"/>
                </a:solidFill>
                <a:latin typeface="+mj-lt"/>
                <a:cs typeface="Calibri" pitchFamily="34" charset="0"/>
              </a:rPr>
              <a:t>Resolution: is limited by diffraction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438400" y="6488668"/>
            <a:ext cx="411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J. Goodman, Fourier Optics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343400" y="3657600"/>
            <a:ext cx="4572000" cy="28194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1447800" y="390436"/>
            <a:ext cx="5309839" cy="600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300" b="1" dirty="0">
                <a:latin typeface="Agency FB" panose="020B0503020202020204" pitchFamily="34" charset="0"/>
              </a:rPr>
              <a:t>Holography</a:t>
            </a:r>
          </a:p>
        </p:txBody>
      </p:sp>
      <p:pic>
        <p:nvPicPr>
          <p:cNvPr id="4" name="Picture 10" descr="C:\Users\RAKESH\Desktop\gabor1.jpg"/>
          <p:cNvPicPr>
            <a:picLocks noChangeAspect="1" noChangeArrowheads="1"/>
          </p:cNvPicPr>
          <p:nvPr/>
        </p:nvPicPr>
        <p:blipFill>
          <a:blip r:embed="rId2" cstate="print"/>
          <a:srcRect r="2868"/>
          <a:stretch>
            <a:fillRect/>
          </a:stretch>
        </p:blipFill>
        <p:spPr bwMode="auto">
          <a:xfrm>
            <a:off x="0" y="1414462"/>
            <a:ext cx="3886200" cy="2166938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1261646"/>
            <a:ext cx="5029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2060"/>
                </a:solidFill>
              </a:rPr>
              <a:t>Gabor’s Holography: In line Holography</a:t>
            </a:r>
          </a:p>
        </p:txBody>
      </p:sp>
      <p:pic>
        <p:nvPicPr>
          <p:cNvPr id="6" name="Picture 11" descr="C:\Users\RAKESH\Desktop\gabor2.jpg"/>
          <p:cNvPicPr>
            <a:picLocks noChangeAspect="1" noChangeArrowheads="1"/>
          </p:cNvPicPr>
          <p:nvPr/>
        </p:nvPicPr>
        <p:blipFill>
          <a:blip r:embed="rId3" cstate="print"/>
          <a:srcRect l="4261" r="9091"/>
          <a:stretch>
            <a:fillRect/>
          </a:stretch>
        </p:blipFill>
        <p:spPr bwMode="auto">
          <a:xfrm>
            <a:off x="4800600" y="1143000"/>
            <a:ext cx="3962400" cy="24384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3962400" y="6488668"/>
            <a:ext cx="411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J. Goodman, Fourier Optics</a:t>
            </a:r>
          </a:p>
        </p:txBody>
      </p:sp>
      <p:grpSp>
        <p:nvGrpSpPr>
          <p:cNvPr id="8" name="Group 367"/>
          <p:cNvGrpSpPr>
            <a:grpSpLocks/>
          </p:cNvGrpSpPr>
          <p:nvPr/>
        </p:nvGrpSpPr>
        <p:grpSpPr bwMode="auto">
          <a:xfrm>
            <a:off x="4419600" y="4191000"/>
            <a:ext cx="3886200" cy="2209800"/>
            <a:chOff x="131" y="879"/>
            <a:chExt cx="2462" cy="1768"/>
          </a:xfrm>
        </p:grpSpPr>
        <p:sp>
          <p:nvSpPr>
            <p:cNvPr id="9" name="Freeform 166"/>
            <p:cNvSpPr>
              <a:spLocks/>
            </p:cNvSpPr>
            <p:nvPr/>
          </p:nvSpPr>
          <p:spPr bwMode="auto">
            <a:xfrm>
              <a:off x="286" y="1997"/>
              <a:ext cx="384" cy="316"/>
            </a:xfrm>
            <a:custGeom>
              <a:avLst/>
              <a:gdLst/>
              <a:ahLst/>
              <a:cxnLst>
                <a:cxn ang="0">
                  <a:pos x="45" y="210"/>
                </a:cxn>
                <a:cxn ang="0">
                  <a:pos x="223" y="308"/>
                </a:cxn>
                <a:cxn ang="0">
                  <a:pos x="364" y="246"/>
                </a:cxn>
                <a:cxn ang="0">
                  <a:pos x="343" y="115"/>
                </a:cxn>
                <a:cxn ang="0">
                  <a:pos x="247" y="19"/>
                </a:cxn>
                <a:cxn ang="0">
                  <a:pos x="103" y="19"/>
                </a:cxn>
                <a:cxn ang="0">
                  <a:pos x="81" y="131"/>
                </a:cxn>
                <a:cxn ang="0">
                  <a:pos x="45" y="210"/>
                </a:cxn>
              </a:cxnLst>
              <a:rect l="0" t="0" r="r" b="b"/>
              <a:pathLst>
                <a:path w="384" h="316">
                  <a:moveTo>
                    <a:pt x="45" y="210"/>
                  </a:moveTo>
                  <a:cubicBezTo>
                    <a:pt x="90" y="316"/>
                    <a:pt x="171" y="298"/>
                    <a:pt x="223" y="308"/>
                  </a:cubicBezTo>
                  <a:cubicBezTo>
                    <a:pt x="276" y="314"/>
                    <a:pt x="344" y="278"/>
                    <a:pt x="364" y="246"/>
                  </a:cubicBezTo>
                  <a:cubicBezTo>
                    <a:pt x="384" y="214"/>
                    <a:pt x="362" y="153"/>
                    <a:pt x="343" y="115"/>
                  </a:cubicBezTo>
                  <a:cubicBezTo>
                    <a:pt x="324" y="77"/>
                    <a:pt x="287" y="35"/>
                    <a:pt x="247" y="19"/>
                  </a:cubicBezTo>
                  <a:cubicBezTo>
                    <a:pt x="207" y="3"/>
                    <a:pt x="131" y="0"/>
                    <a:pt x="103" y="19"/>
                  </a:cubicBezTo>
                  <a:cubicBezTo>
                    <a:pt x="75" y="38"/>
                    <a:pt x="91" y="99"/>
                    <a:pt x="81" y="131"/>
                  </a:cubicBezTo>
                  <a:cubicBezTo>
                    <a:pt x="71" y="163"/>
                    <a:pt x="0" y="104"/>
                    <a:pt x="45" y="21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0000"/>
                </a:gs>
                <a:gs pos="100000">
                  <a:srgbClr val="800000"/>
                </a:gs>
              </a:gsLst>
              <a:path path="rect">
                <a:fillToRect l="50000" t="50000" r="50000" b="50000"/>
              </a:path>
            </a:gradFill>
            <a:ln w="952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10" name="Rectangle 167" descr="Dark horizontal"/>
            <p:cNvSpPr>
              <a:spLocks noChangeArrowheads="1"/>
            </p:cNvSpPr>
            <p:nvPr/>
          </p:nvSpPr>
          <p:spPr bwMode="auto">
            <a:xfrm>
              <a:off x="1217" y="1155"/>
              <a:ext cx="48" cy="1077"/>
            </a:xfrm>
            <a:prstGeom prst="rect">
              <a:avLst/>
            </a:prstGeom>
            <a:pattFill prst="dkHorz">
              <a:fgClr>
                <a:srgbClr val="800000"/>
              </a:fgClr>
              <a:bgClr>
                <a:schemeClr val="bg1"/>
              </a:bgClr>
            </a:patt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Line 168"/>
            <p:cNvSpPr>
              <a:spLocks noChangeShapeType="1"/>
            </p:cNvSpPr>
            <p:nvPr/>
          </p:nvSpPr>
          <p:spPr bwMode="auto">
            <a:xfrm>
              <a:off x="528" y="1152"/>
              <a:ext cx="1680" cy="86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anchor="ctr"/>
            <a:lstStyle/>
            <a:p>
              <a:endParaRPr lang="en-US"/>
            </a:p>
          </p:txBody>
        </p:sp>
        <p:graphicFrame>
          <p:nvGraphicFramePr>
            <p:cNvPr id="12" name="Object 169"/>
            <p:cNvGraphicFramePr>
              <a:graphicFrameLocks noChangeAspect="1"/>
            </p:cNvGraphicFramePr>
            <p:nvPr/>
          </p:nvGraphicFramePr>
          <p:xfrm>
            <a:off x="158" y="933"/>
            <a:ext cx="720" cy="17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4" imgW="914003" imgH="215806" progId="">
                    <p:embed/>
                  </p:oleObj>
                </mc:Choice>
                <mc:Fallback>
                  <p:oleObj name="Equation" r:id="rId4" imgW="914003" imgH="215806" progId="">
                    <p:embed/>
                    <p:pic>
                      <p:nvPicPr>
                        <p:cNvPr id="12" name="Object 16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58" y="933"/>
                          <a:ext cx="720" cy="17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3" name="Line 170"/>
            <p:cNvSpPr>
              <a:spLocks noChangeShapeType="1"/>
            </p:cNvSpPr>
            <p:nvPr/>
          </p:nvSpPr>
          <p:spPr bwMode="auto">
            <a:xfrm flipH="1">
              <a:off x="623" y="1068"/>
              <a:ext cx="192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14" name="Line 171"/>
            <p:cNvSpPr>
              <a:spLocks noChangeShapeType="1"/>
            </p:cNvSpPr>
            <p:nvPr/>
          </p:nvSpPr>
          <p:spPr bwMode="auto">
            <a:xfrm flipH="1">
              <a:off x="749" y="1134"/>
              <a:ext cx="192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15" name="Line 172"/>
            <p:cNvSpPr>
              <a:spLocks noChangeShapeType="1"/>
            </p:cNvSpPr>
            <p:nvPr/>
          </p:nvSpPr>
          <p:spPr bwMode="auto">
            <a:xfrm flipH="1">
              <a:off x="872" y="1203"/>
              <a:ext cx="192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16" name="Line 173"/>
            <p:cNvSpPr>
              <a:spLocks noChangeShapeType="1"/>
            </p:cNvSpPr>
            <p:nvPr/>
          </p:nvSpPr>
          <p:spPr bwMode="auto">
            <a:xfrm flipH="1">
              <a:off x="1706" y="1608"/>
              <a:ext cx="192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17" name="Line 174"/>
            <p:cNvSpPr>
              <a:spLocks noChangeShapeType="1"/>
            </p:cNvSpPr>
            <p:nvPr/>
          </p:nvSpPr>
          <p:spPr bwMode="auto">
            <a:xfrm flipH="1">
              <a:off x="1832" y="1674"/>
              <a:ext cx="192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18" name="Line 175"/>
            <p:cNvSpPr>
              <a:spLocks noChangeShapeType="1"/>
            </p:cNvSpPr>
            <p:nvPr/>
          </p:nvSpPr>
          <p:spPr bwMode="auto">
            <a:xfrm flipH="1">
              <a:off x="1955" y="1743"/>
              <a:ext cx="192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19" name="Line 176"/>
            <p:cNvSpPr>
              <a:spLocks noChangeShapeType="1"/>
            </p:cNvSpPr>
            <p:nvPr/>
          </p:nvSpPr>
          <p:spPr bwMode="auto">
            <a:xfrm flipV="1">
              <a:off x="1238" y="954"/>
              <a:ext cx="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anchor="ctr"/>
            <a:lstStyle/>
            <a:p>
              <a:endParaRPr lang="en-US"/>
            </a:p>
          </p:txBody>
        </p:sp>
        <p:graphicFrame>
          <p:nvGraphicFramePr>
            <p:cNvPr id="20" name="Object 177"/>
            <p:cNvGraphicFramePr>
              <a:graphicFrameLocks noChangeAspect="1"/>
            </p:cNvGraphicFramePr>
            <p:nvPr/>
          </p:nvGraphicFramePr>
          <p:xfrm>
            <a:off x="1295" y="924"/>
            <a:ext cx="108" cy="12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6" imgW="114102" imgH="126780" progId="">
                    <p:embed/>
                  </p:oleObj>
                </mc:Choice>
                <mc:Fallback>
                  <p:oleObj name="Equation" r:id="rId6" imgW="114102" imgH="126780" progId="">
                    <p:embed/>
                    <p:pic>
                      <p:nvPicPr>
                        <p:cNvPr id="20" name="Object 17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95" y="924"/>
                          <a:ext cx="108" cy="121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1" name="Line 179"/>
            <p:cNvSpPr>
              <a:spLocks noChangeShapeType="1"/>
            </p:cNvSpPr>
            <p:nvPr/>
          </p:nvSpPr>
          <p:spPr bwMode="auto">
            <a:xfrm flipV="1">
              <a:off x="1247" y="1050"/>
              <a:ext cx="631" cy="49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anchor="ctr"/>
            <a:lstStyle/>
            <a:p>
              <a:endParaRPr lang="en-US"/>
            </a:p>
          </p:txBody>
        </p:sp>
        <p:graphicFrame>
          <p:nvGraphicFramePr>
            <p:cNvPr id="22" name="Object 178"/>
            <p:cNvGraphicFramePr>
              <a:graphicFrameLocks noChangeAspect="1"/>
            </p:cNvGraphicFramePr>
            <p:nvPr/>
          </p:nvGraphicFramePr>
          <p:xfrm>
            <a:off x="1440" y="1248"/>
            <a:ext cx="580" cy="17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8" imgW="736280" imgH="215806" progId="">
                    <p:embed/>
                  </p:oleObj>
                </mc:Choice>
                <mc:Fallback>
                  <p:oleObj name="Equation" r:id="rId8" imgW="736280" imgH="215806" progId="">
                    <p:embed/>
                    <p:pic>
                      <p:nvPicPr>
                        <p:cNvPr id="22" name="Object 17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40" y="1248"/>
                          <a:ext cx="580" cy="170"/>
                        </a:xfrm>
                        <a:prstGeom prst="rect">
                          <a:avLst/>
                        </a:prstGeom>
                        <a:solidFill>
                          <a:srgbClr val="FFFF00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FF505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3" name="Freeform 182"/>
            <p:cNvSpPr>
              <a:spLocks/>
            </p:cNvSpPr>
            <p:nvPr/>
          </p:nvSpPr>
          <p:spPr bwMode="auto">
            <a:xfrm rot="272728">
              <a:off x="493" y="1918"/>
              <a:ext cx="285" cy="32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44" y="35"/>
                </a:cxn>
                <a:cxn ang="0">
                  <a:pos x="204" y="151"/>
                </a:cxn>
                <a:cxn ang="0">
                  <a:pos x="275" y="222"/>
                </a:cxn>
                <a:cxn ang="0">
                  <a:pos x="266" y="328"/>
                </a:cxn>
              </a:cxnLst>
              <a:rect l="0" t="0" r="r" b="b"/>
              <a:pathLst>
                <a:path w="285" h="328">
                  <a:moveTo>
                    <a:pt x="0" y="0"/>
                  </a:moveTo>
                  <a:cubicBezTo>
                    <a:pt x="25" y="7"/>
                    <a:pt x="110" y="10"/>
                    <a:pt x="144" y="35"/>
                  </a:cubicBezTo>
                  <a:cubicBezTo>
                    <a:pt x="178" y="60"/>
                    <a:pt x="182" y="120"/>
                    <a:pt x="204" y="151"/>
                  </a:cubicBezTo>
                  <a:cubicBezTo>
                    <a:pt x="226" y="182"/>
                    <a:pt x="265" y="192"/>
                    <a:pt x="275" y="222"/>
                  </a:cubicBezTo>
                  <a:cubicBezTo>
                    <a:pt x="285" y="252"/>
                    <a:pt x="268" y="306"/>
                    <a:pt x="266" y="328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24" name="Freeform 183"/>
            <p:cNvSpPr>
              <a:spLocks noChangeAspect="1"/>
            </p:cNvSpPr>
            <p:nvPr/>
          </p:nvSpPr>
          <p:spPr bwMode="auto">
            <a:xfrm rot="272728">
              <a:off x="623" y="1740"/>
              <a:ext cx="341" cy="39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44" y="35"/>
                </a:cxn>
                <a:cxn ang="0">
                  <a:pos x="204" y="151"/>
                </a:cxn>
                <a:cxn ang="0">
                  <a:pos x="275" y="222"/>
                </a:cxn>
                <a:cxn ang="0">
                  <a:pos x="266" y="328"/>
                </a:cxn>
              </a:cxnLst>
              <a:rect l="0" t="0" r="r" b="b"/>
              <a:pathLst>
                <a:path w="285" h="328">
                  <a:moveTo>
                    <a:pt x="0" y="0"/>
                  </a:moveTo>
                  <a:cubicBezTo>
                    <a:pt x="25" y="7"/>
                    <a:pt x="110" y="10"/>
                    <a:pt x="144" y="35"/>
                  </a:cubicBezTo>
                  <a:cubicBezTo>
                    <a:pt x="178" y="60"/>
                    <a:pt x="182" y="120"/>
                    <a:pt x="204" y="151"/>
                  </a:cubicBezTo>
                  <a:cubicBezTo>
                    <a:pt x="226" y="182"/>
                    <a:pt x="265" y="192"/>
                    <a:pt x="275" y="222"/>
                  </a:cubicBezTo>
                  <a:cubicBezTo>
                    <a:pt x="285" y="252"/>
                    <a:pt x="268" y="306"/>
                    <a:pt x="266" y="328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25" name="Freeform 184"/>
            <p:cNvSpPr>
              <a:spLocks noChangeAspect="1"/>
            </p:cNvSpPr>
            <p:nvPr/>
          </p:nvSpPr>
          <p:spPr bwMode="auto">
            <a:xfrm rot="272728">
              <a:off x="711" y="1548"/>
              <a:ext cx="478" cy="54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44" y="35"/>
                </a:cxn>
                <a:cxn ang="0">
                  <a:pos x="204" y="151"/>
                </a:cxn>
                <a:cxn ang="0">
                  <a:pos x="275" y="222"/>
                </a:cxn>
                <a:cxn ang="0">
                  <a:pos x="266" y="328"/>
                </a:cxn>
              </a:cxnLst>
              <a:rect l="0" t="0" r="r" b="b"/>
              <a:pathLst>
                <a:path w="285" h="328">
                  <a:moveTo>
                    <a:pt x="0" y="0"/>
                  </a:moveTo>
                  <a:cubicBezTo>
                    <a:pt x="25" y="7"/>
                    <a:pt x="110" y="10"/>
                    <a:pt x="144" y="35"/>
                  </a:cubicBezTo>
                  <a:cubicBezTo>
                    <a:pt x="178" y="60"/>
                    <a:pt x="182" y="120"/>
                    <a:pt x="204" y="151"/>
                  </a:cubicBezTo>
                  <a:cubicBezTo>
                    <a:pt x="226" y="182"/>
                    <a:pt x="265" y="192"/>
                    <a:pt x="275" y="222"/>
                  </a:cubicBezTo>
                  <a:cubicBezTo>
                    <a:pt x="285" y="252"/>
                    <a:pt x="268" y="306"/>
                    <a:pt x="266" y="328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26" name="Freeform 185"/>
            <p:cNvSpPr>
              <a:spLocks noChangeAspect="1"/>
            </p:cNvSpPr>
            <p:nvPr/>
          </p:nvSpPr>
          <p:spPr bwMode="auto">
            <a:xfrm rot="272728">
              <a:off x="881" y="1317"/>
              <a:ext cx="547" cy="62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44" y="35"/>
                </a:cxn>
                <a:cxn ang="0">
                  <a:pos x="204" y="151"/>
                </a:cxn>
                <a:cxn ang="0">
                  <a:pos x="275" y="222"/>
                </a:cxn>
                <a:cxn ang="0">
                  <a:pos x="266" y="328"/>
                </a:cxn>
              </a:cxnLst>
              <a:rect l="0" t="0" r="r" b="b"/>
              <a:pathLst>
                <a:path w="285" h="328">
                  <a:moveTo>
                    <a:pt x="0" y="0"/>
                  </a:moveTo>
                  <a:cubicBezTo>
                    <a:pt x="25" y="7"/>
                    <a:pt x="110" y="10"/>
                    <a:pt x="144" y="35"/>
                  </a:cubicBezTo>
                  <a:cubicBezTo>
                    <a:pt x="178" y="60"/>
                    <a:pt x="182" y="120"/>
                    <a:pt x="204" y="151"/>
                  </a:cubicBezTo>
                  <a:cubicBezTo>
                    <a:pt x="226" y="182"/>
                    <a:pt x="265" y="192"/>
                    <a:pt x="275" y="222"/>
                  </a:cubicBezTo>
                  <a:cubicBezTo>
                    <a:pt x="285" y="252"/>
                    <a:pt x="268" y="306"/>
                    <a:pt x="266" y="328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27" name="Line 186"/>
            <p:cNvSpPr>
              <a:spLocks noChangeShapeType="1"/>
            </p:cNvSpPr>
            <p:nvPr/>
          </p:nvSpPr>
          <p:spPr bwMode="auto">
            <a:xfrm rot="21360000" flipV="1">
              <a:off x="671" y="1881"/>
              <a:ext cx="144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28" name="Line 187"/>
            <p:cNvSpPr>
              <a:spLocks noChangeShapeType="1"/>
            </p:cNvSpPr>
            <p:nvPr/>
          </p:nvSpPr>
          <p:spPr bwMode="auto">
            <a:xfrm rot="21360000" flipV="1">
              <a:off x="1019" y="1635"/>
              <a:ext cx="144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29" name="Line 188"/>
            <p:cNvSpPr>
              <a:spLocks noChangeShapeType="1"/>
            </p:cNvSpPr>
            <p:nvPr/>
          </p:nvSpPr>
          <p:spPr bwMode="auto">
            <a:xfrm rot="21360000" flipV="1">
              <a:off x="845" y="1758"/>
              <a:ext cx="144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30" name="Text Box 189"/>
            <p:cNvSpPr txBox="1">
              <a:spLocks noChangeArrowheads="1"/>
            </p:cNvSpPr>
            <p:nvPr/>
          </p:nvSpPr>
          <p:spPr bwMode="auto">
            <a:xfrm>
              <a:off x="131" y="1806"/>
              <a:ext cx="415" cy="17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ja-JP" sz="1200" b="1">
                  <a:latin typeface="Arial" pitchFamily="34" charset="0"/>
                </a:rPr>
                <a:t>Object</a:t>
              </a:r>
            </a:p>
          </p:txBody>
        </p:sp>
        <p:graphicFrame>
          <p:nvGraphicFramePr>
            <p:cNvPr id="31" name="Object 190"/>
            <p:cNvGraphicFramePr>
              <a:graphicFrameLocks noChangeAspect="1"/>
            </p:cNvGraphicFramePr>
            <p:nvPr/>
          </p:nvGraphicFramePr>
          <p:xfrm>
            <a:off x="1032" y="2455"/>
            <a:ext cx="754" cy="14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0" imgW="1218671" imgH="241195" progId="">
                    <p:embed/>
                  </p:oleObj>
                </mc:Choice>
                <mc:Fallback>
                  <p:oleObj name="Equation" r:id="rId10" imgW="1218671" imgH="241195" progId="">
                    <p:embed/>
                    <p:pic>
                      <p:nvPicPr>
                        <p:cNvPr id="31" name="Object 19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032" y="2455"/>
                          <a:ext cx="754" cy="14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CCFFCC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accent2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2" name="Freeform 191"/>
            <p:cNvSpPr>
              <a:spLocks/>
            </p:cNvSpPr>
            <p:nvPr/>
          </p:nvSpPr>
          <p:spPr bwMode="auto">
            <a:xfrm flipH="1">
              <a:off x="1821" y="2331"/>
              <a:ext cx="386" cy="316"/>
            </a:xfrm>
            <a:custGeom>
              <a:avLst/>
              <a:gdLst/>
              <a:ahLst/>
              <a:cxnLst>
                <a:cxn ang="0">
                  <a:pos x="45" y="210"/>
                </a:cxn>
                <a:cxn ang="0">
                  <a:pos x="223" y="308"/>
                </a:cxn>
                <a:cxn ang="0">
                  <a:pos x="364" y="246"/>
                </a:cxn>
                <a:cxn ang="0">
                  <a:pos x="343" y="115"/>
                </a:cxn>
                <a:cxn ang="0">
                  <a:pos x="247" y="19"/>
                </a:cxn>
                <a:cxn ang="0">
                  <a:pos x="103" y="19"/>
                </a:cxn>
                <a:cxn ang="0">
                  <a:pos x="81" y="131"/>
                </a:cxn>
                <a:cxn ang="0">
                  <a:pos x="45" y="210"/>
                </a:cxn>
              </a:cxnLst>
              <a:rect l="0" t="0" r="r" b="b"/>
              <a:pathLst>
                <a:path w="384" h="316">
                  <a:moveTo>
                    <a:pt x="45" y="210"/>
                  </a:moveTo>
                  <a:cubicBezTo>
                    <a:pt x="90" y="316"/>
                    <a:pt x="171" y="298"/>
                    <a:pt x="223" y="308"/>
                  </a:cubicBezTo>
                  <a:cubicBezTo>
                    <a:pt x="276" y="314"/>
                    <a:pt x="344" y="278"/>
                    <a:pt x="364" y="246"/>
                  </a:cubicBezTo>
                  <a:cubicBezTo>
                    <a:pt x="384" y="214"/>
                    <a:pt x="362" y="153"/>
                    <a:pt x="343" y="115"/>
                  </a:cubicBezTo>
                  <a:cubicBezTo>
                    <a:pt x="324" y="77"/>
                    <a:pt x="287" y="35"/>
                    <a:pt x="247" y="19"/>
                  </a:cubicBezTo>
                  <a:cubicBezTo>
                    <a:pt x="207" y="3"/>
                    <a:pt x="131" y="0"/>
                    <a:pt x="103" y="19"/>
                  </a:cubicBezTo>
                  <a:cubicBezTo>
                    <a:pt x="75" y="38"/>
                    <a:pt x="91" y="99"/>
                    <a:pt x="81" y="131"/>
                  </a:cubicBezTo>
                  <a:cubicBezTo>
                    <a:pt x="71" y="163"/>
                    <a:pt x="0" y="104"/>
                    <a:pt x="45" y="21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0000"/>
                </a:gs>
                <a:gs pos="100000">
                  <a:srgbClr val="800000"/>
                </a:gs>
              </a:gsLst>
              <a:path path="rect">
                <a:fillToRect l="50000" t="50000" r="50000" b="50000"/>
              </a:path>
            </a:gradFill>
            <a:ln w="952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33" name="Freeform 192"/>
            <p:cNvSpPr>
              <a:spLocks/>
            </p:cNvSpPr>
            <p:nvPr/>
          </p:nvSpPr>
          <p:spPr bwMode="auto">
            <a:xfrm rot="-5064388">
              <a:off x="1709" y="2166"/>
              <a:ext cx="285" cy="32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44" y="35"/>
                </a:cxn>
                <a:cxn ang="0">
                  <a:pos x="204" y="151"/>
                </a:cxn>
                <a:cxn ang="0">
                  <a:pos x="275" y="222"/>
                </a:cxn>
                <a:cxn ang="0">
                  <a:pos x="266" y="328"/>
                </a:cxn>
              </a:cxnLst>
              <a:rect l="0" t="0" r="r" b="b"/>
              <a:pathLst>
                <a:path w="285" h="328">
                  <a:moveTo>
                    <a:pt x="0" y="0"/>
                  </a:moveTo>
                  <a:cubicBezTo>
                    <a:pt x="25" y="7"/>
                    <a:pt x="110" y="10"/>
                    <a:pt x="144" y="35"/>
                  </a:cubicBezTo>
                  <a:cubicBezTo>
                    <a:pt x="178" y="60"/>
                    <a:pt x="182" y="120"/>
                    <a:pt x="204" y="151"/>
                  </a:cubicBezTo>
                  <a:cubicBezTo>
                    <a:pt x="226" y="182"/>
                    <a:pt x="265" y="192"/>
                    <a:pt x="275" y="222"/>
                  </a:cubicBezTo>
                  <a:cubicBezTo>
                    <a:pt x="285" y="252"/>
                    <a:pt x="268" y="306"/>
                    <a:pt x="266" y="328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34" name="Freeform 193"/>
            <p:cNvSpPr>
              <a:spLocks noChangeAspect="1"/>
            </p:cNvSpPr>
            <p:nvPr/>
          </p:nvSpPr>
          <p:spPr bwMode="auto">
            <a:xfrm rot="-5057118">
              <a:off x="1564" y="1992"/>
              <a:ext cx="341" cy="39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44" y="35"/>
                </a:cxn>
                <a:cxn ang="0">
                  <a:pos x="204" y="151"/>
                </a:cxn>
                <a:cxn ang="0">
                  <a:pos x="275" y="222"/>
                </a:cxn>
                <a:cxn ang="0">
                  <a:pos x="266" y="328"/>
                </a:cxn>
              </a:cxnLst>
              <a:rect l="0" t="0" r="r" b="b"/>
              <a:pathLst>
                <a:path w="285" h="328">
                  <a:moveTo>
                    <a:pt x="0" y="0"/>
                  </a:moveTo>
                  <a:cubicBezTo>
                    <a:pt x="25" y="7"/>
                    <a:pt x="110" y="10"/>
                    <a:pt x="144" y="35"/>
                  </a:cubicBezTo>
                  <a:cubicBezTo>
                    <a:pt x="178" y="60"/>
                    <a:pt x="182" y="120"/>
                    <a:pt x="204" y="151"/>
                  </a:cubicBezTo>
                  <a:cubicBezTo>
                    <a:pt x="226" y="182"/>
                    <a:pt x="265" y="192"/>
                    <a:pt x="275" y="222"/>
                  </a:cubicBezTo>
                  <a:cubicBezTo>
                    <a:pt x="285" y="252"/>
                    <a:pt x="268" y="306"/>
                    <a:pt x="266" y="328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35" name="Freeform 194"/>
            <p:cNvSpPr>
              <a:spLocks noChangeAspect="1"/>
            </p:cNvSpPr>
            <p:nvPr/>
          </p:nvSpPr>
          <p:spPr bwMode="auto">
            <a:xfrm rot="-5064774">
              <a:off x="1391" y="1778"/>
              <a:ext cx="478" cy="54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44" y="35"/>
                </a:cxn>
                <a:cxn ang="0">
                  <a:pos x="204" y="151"/>
                </a:cxn>
                <a:cxn ang="0">
                  <a:pos x="275" y="222"/>
                </a:cxn>
                <a:cxn ang="0">
                  <a:pos x="266" y="328"/>
                </a:cxn>
              </a:cxnLst>
              <a:rect l="0" t="0" r="r" b="b"/>
              <a:pathLst>
                <a:path w="285" h="328">
                  <a:moveTo>
                    <a:pt x="0" y="0"/>
                  </a:moveTo>
                  <a:cubicBezTo>
                    <a:pt x="25" y="7"/>
                    <a:pt x="110" y="10"/>
                    <a:pt x="144" y="35"/>
                  </a:cubicBezTo>
                  <a:cubicBezTo>
                    <a:pt x="178" y="60"/>
                    <a:pt x="182" y="120"/>
                    <a:pt x="204" y="151"/>
                  </a:cubicBezTo>
                  <a:cubicBezTo>
                    <a:pt x="226" y="182"/>
                    <a:pt x="265" y="192"/>
                    <a:pt x="275" y="222"/>
                  </a:cubicBezTo>
                  <a:cubicBezTo>
                    <a:pt x="285" y="252"/>
                    <a:pt x="268" y="306"/>
                    <a:pt x="266" y="328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endParaRPr lang="en-US"/>
            </a:p>
          </p:txBody>
        </p:sp>
        <p:graphicFrame>
          <p:nvGraphicFramePr>
            <p:cNvPr id="36" name="Object 180"/>
            <p:cNvGraphicFramePr>
              <a:graphicFrameLocks noChangeAspect="1"/>
            </p:cNvGraphicFramePr>
            <p:nvPr/>
          </p:nvGraphicFramePr>
          <p:xfrm>
            <a:off x="1728" y="1536"/>
            <a:ext cx="731" cy="16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2" imgW="1155700" imgH="254000" progId="">
                    <p:embed/>
                  </p:oleObj>
                </mc:Choice>
                <mc:Fallback>
                  <p:oleObj name="Equation" r:id="rId12" imgW="1155700" imgH="254000" progId="">
                    <p:embed/>
                    <p:pic>
                      <p:nvPicPr>
                        <p:cNvPr id="36" name="Object 18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728" y="1536"/>
                          <a:ext cx="731" cy="16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CCFFCC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92C072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7" name="Line 195"/>
            <p:cNvSpPr>
              <a:spLocks noChangeShapeType="1"/>
            </p:cNvSpPr>
            <p:nvPr/>
          </p:nvSpPr>
          <p:spPr bwMode="auto">
            <a:xfrm rot="5220000" flipV="1">
              <a:off x="1571" y="1971"/>
              <a:ext cx="144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38" name="Line 196"/>
            <p:cNvSpPr>
              <a:spLocks noChangeShapeType="1"/>
            </p:cNvSpPr>
            <p:nvPr/>
          </p:nvSpPr>
          <p:spPr bwMode="auto">
            <a:xfrm rot="5220000" flipV="1">
              <a:off x="1694" y="2130"/>
              <a:ext cx="144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39" name="Line 197"/>
            <p:cNvSpPr>
              <a:spLocks noChangeShapeType="1"/>
            </p:cNvSpPr>
            <p:nvPr/>
          </p:nvSpPr>
          <p:spPr bwMode="auto">
            <a:xfrm rot="4800000" flipV="1">
              <a:off x="1822" y="2294"/>
              <a:ext cx="102" cy="4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anchor="ctr"/>
            <a:lstStyle/>
            <a:p>
              <a:endParaRPr lang="en-US"/>
            </a:p>
          </p:txBody>
        </p:sp>
        <p:graphicFrame>
          <p:nvGraphicFramePr>
            <p:cNvPr id="40" name="Object 198"/>
            <p:cNvGraphicFramePr>
              <a:graphicFrameLocks noChangeAspect="1"/>
            </p:cNvGraphicFramePr>
            <p:nvPr/>
          </p:nvGraphicFramePr>
          <p:xfrm>
            <a:off x="1505" y="1998"/>
            <a:ext cx="108" cy="19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4" imgW="114201" imgH="203024" progId="">
                    <p:embed/>
                  </p:oleObj>
                </mc:Choice>
                <mc:Fallback>
                  <p:oleObj name="Equation" r:id="rId14" imgW="114201" imgH="203024" progId="">
                    <p:embed/>
                    <p:pic>
                      <p:nvPicPr>
                        <p:cNvPr id="40" name="Object 19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505" y="1998"/>
                          <a:ext cx="108" cy="19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1" name="Object 199"/>
            <p:cNvGraphicFramePr>
              <a:graphicFrameLocks noChangeAspect="1"/>
            </p:cNvGraphicFramePr>
            <p:nvPr/>
          </p:nvGraphicFramePr>
          <p:xfrm>
            <a:off x="1308" y="1572"/>
            <a:ext cx="108" cy="13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6" imgW="114201" imgH="139579" progId="">
                    <p:embed/>
                  </p:oleObj>
                </mc:Choice>
                <mc:Fallback>
                  <p:oleObj name="Equation" r:id="rId16" imgW="114201" imgH="139579" progId="">
                    <p:embed/>
                    <p:pic>
                      <p:nvPicPr>
                        <p:cNvPr id="41" name="Object 19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08" y="1572"/>
                          <a:ext cx="108" cy="13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2" name="Text Box 200"/>
            <p:cNvSpPr txBox="1">
              <a:spLocks noChangeArrowheads="1"/>
            </p:cNvSpPr>
            <p:nvPr/>
          </p:nvSpPr>
          <p:spPr bwMode="auto">
            <a:xfrm>
              <a:off x="2130" y="2244"/>
              <a:ext cx="463" cy="28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ja-JP" sz="1200" b="1">
                  <a:latin typeface="Arial" pitchFamily="34" charset="0"/>
                </a:rPr>
                <a:t>Pseudo</a:t>
              </a:r>
            </a:p>
            <a:p>
              <a:r>
                <a:rPr lang="en-US" altLang="ja-JP" sz="1200" b="1">
                  <a:latin typeface="Arial" pitchFamily="34" charset="0"/>
                </a:rPr>
                <a:t>Image</a:t>
              </a:r>
            </a:p>
          </p:txBody>
        </p:sp>
        <p:graphicFrame>
          <p:nvGraphicFramePr>
            <p:cNvPr id="43" name="Object 201"/>
            <p:cNvGraphicFramePr>
              <a:graphicFrameLocks noChangeAspect="1"/>
            </p:cNvGraphicFramePr>
            <p:nvPr/>
          </p:nvGraphicFramePr>
          <p:xfrm>
            <a:off x="2208" y="1824"/>
            <a:ext cx="108" cy="15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8" imgW="114151" imgH="164885" progId="">
                    <p:embed/>
                  </p:oleObj>
                </mc:Choice>
                <mc:Fallback>
                  <p:oleObj name="Equation" r:id="rId18" imgW="114151" imgH="164885" progId="">
                    <p:embed/>
                    <p:pic>
                      <p:nvPicPr>
                        <p:cNvPr id="43" name="Object 20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208" y="1824"/>
                          <a:ext cx="108" cy="157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44" name="Group 366"/>
            <p:cNvGrpSpPr>
              <a:grpSpLocks/>
            </p:cNvGrpSpPr>
            <p:nvPr/>
          </p:nvGrpSpPr>
          <p:grpSpPr bwMode="auto">
            <a:xfrm>
              <a:off x="1838" y="879"/>
              <a:ext cx="296" cy="381"/>
              <a:chOff x="1838" y="879"/>
              <a:chExt cx="296" cy="381"/>
            </a:xfrm>
          </p:grpSpPr>
          <p:sp>
            <p:nvSpPr>
              <p:cNvPr id="45" name="Oval 202"/>
              <p:cNvSpPr>
                <a:spLocks noChangeAspect="1" noChangeArrowheads="1"/>
              </p:cNvSpPr>
              <p:nvPr/>
            </p:nvSpPr>
            <p:spPr bwMode="auto">
              <a:xfrm rot="19745500">
                <a:off x="1893" y="954"/>
                <a:ext cx="57" cy="115"/>
              </a:xfrm>
              <a:prstGeom prst="ellipse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6" name="Line 203"/>
              <p:cNvSpPr>
                <a:spLocks noChangeAspect="1" noChangeShapeType="1"/>
              </p:cNvSpPr>
              <p:nvPr/>
            </p:nvSpPr>
            <p:spPr bwMode="auto">
              <a:xfrm rot="20525500">
                <a:off x="1838" y="919"/>
                <a:ext cx="29" cy="5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47" name="Line 204"/>
              <p:cNvSpPr>
                <a:spLocks noChangeAspect="1" noChangeShapeType="1"/>
              </p:cNvSpPr>
              <p:nvPr/>
            </p:nvSpPr>
            <p:spPr bwMode="auto">
              <a:xfrm rot="20825500">
                <a:off x="1843" y="903"/>
                <a:ext cx="29" cy="5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48" name="Line 205"/>
              <p:cNvSpPr>
                <a:spLocks noChangeAspect="1" noChangeShapeType="1"/>
              </p:cNvSpPr>
              <p:nvPr/>
            </p:nvSpPr>
            <p:spPr bwMode="auto">
              <a:xfrm rot="-414499">
                <a:off x="1857" y="892"/>
                <a:ext cx="28" cy="5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49" name="Freeform 206"/>
              <p:cNvSpPr>
                <a:spLocks noChangeAspect="1"/>
              </p:cNvSpPr>
              <p:nvPr/>
            </p:nvSpPr>
            <p:spPr bwMode="auto">
              <a:xfrm rot="-174499">
                <a:off x="1887" y="879"/>
                <a:ext cx="9" cy="63"/>
              </a:xfrm>
              <a:custGeom>
                <a:avLst/>
                <a:gdLst/>
                <a:ahLst/>
                <a:cxnLst>
                  <a:cxn ang="0">
                    <a:pos x="15" y="105"/>
                  </a:cxn>
                  <a:cxn ang="0">
                    <a:pos x="2" y="53"/>
                  </a:cxn>
                  <a:cxn ang="0">
                    <a:pos x="0" y="0"/>
                  </a:cxn>
                </a:cxnLst>
                <a:rect l="0" t="0" r="r" b="b"/>
                <a:pathLst>
                  <a:path w="15" h="105">
                    <a:moveTo>
                      <a:pt x="15" y="105"/>
                    </a:moveTo>
                    <a:cubicBezTo>
                      <a:pt x="13" y="96"/>
                      <a:pt x="4" y="70"/>
                      <a:pt x="2" y="53"/>
                    </a:cubicBezTo>
                    <a:cubicBezTo>
                      <a:pt x="0" y="36"/>
                      <a:pt x="0" y="11"/>
                      <a:pt x="0" y="0"/>
                    </a:cubicBezTo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50" name="Oval 208"/>
              <p:cNvSpPr>
                <a:spLocks noChangeAspect="1" noChangeArrowheads="1"/>
              </p:cNvSpPr>
              <p:nvPr/>
            </p:nvSpPr>
            <p:spPr bwMode="auto">
              <a:xfrm rot="19745500">
                <a:off x="1897" y="987"/>
                <a:ext cx="31" cy="62"/>
              </a:xfrm>
              <a:prstGeom prst="ellipse">
                <a:avLst/>
              </a:prstGeom>
              <a:solidFill>
                <a:schemeClr val="tx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" name="Oval 207"/>
              <p:cNvSpPr>
                <a:spLocks noChangeAspect="1" noChangeArrowheads="1"/>
              </p:cNvSpPr>
              <p:nvPr/>
            </p:nvSpPr>
            <p:spPr bwMode="auto">
              <a:xfrm rot="-414499">
                <a:off x="1895" y="1010"/>
                <a:ext cx="28" cy="28"/>
              </a:xfrm>
              <a:prstGeom prst="ellipse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" name="Freeform 209"/>
              <p:cNvSpPr>
                <a:spLocks noChangeAspect="1"/>
              </p:cNvSpPr>
              <p:nvPr/>
            </p:nvSpPr>
            <p:spPr bwMode="auto">
              <a:xfrm rot="-414499">
                <a:off x="1946" y="1052"/>
                <a:ext cx="188" cy="208"/>
              </a:xfrm>
              <a:custGeom>
                <a:avLst/>
                <a:gdLst/>
                <a:ahLst/>
                <a:cxnLst>
                  <a:cxn ang="0">
                    <a:pos x="27" y="0"/>
                  </a:cxn>
                  <a:cxn ang="0">
                    <a:pos x="17" y="184"/>
                  </a:cxn>
                  <a:cxn ang="0">
                    <a:pos x="127" y="139"/>
                  </a:cxn>
                  <a:cxn ang="0">
                    <a:pos x="127" y="216"/>
                  </a:cxn>
                  <a:cxn ang="0">
                    <a:pos x="204" y="210"/>
                  </a:cxn>
                  <a:cxn ang="0">
                    <a:pos x="159" y="281"/>
                  </a:cxn>
                  <a:cxn ang="0">
                    <a:pos x="224" y="346"/>
                  </a:cxn>
                  <a:cxn ang="0">
                    <a:pos x="315" y="288"/>
                  </a:cxn>
                </a:cxnLst>
                <a:rect l="0" t="0" r="r" b="b"/>
                <a:pathLst>
                  <a:path w="315" h="347">
                    <a:moveTo>
                      <a:pt x="27" y="0"/>
                    </a:moveTo>
                    <a:cubicBezTo>
                      <a:pt x="25" y="31"/>
                      <a:pt x="0" y="161"/>
                      <a:pt x="17" y="184"/>
                    </a:cubicBezTo>
                    <a:cubicBezTo>
                      <a:pt x="34" y="207"/>
                      <a:pt x="109" y="134"/>
                      <a:pt x="127" y="139"/>
                    </a:cubicBezTo>
                    <a:cubicBezTo>
                      <a:pt x="145" y="144"/>
                      <a:pt x="114" y="204"/>
                      <a:pt x="127" y="216"/>
                    </a:cubicBezTo>
                    <a:cubicBezTo>
                      <a:pt x="153" y="248"/>
                      <a:pt x="199" y="199"/>
                      <a:pt x="204" y="210"/>
                    </a:cubicBezTo>
                    <a:cubicBezTo>
                      <a:pt x="209" y="221"/>
                      <a:pt x="165" y="260"/>
                      <a:pt x="159" y="281"/>
                    </a:cubicBezTo>
                    <a:cubicBezTo>
                      <a:pt x="162" y="304"/>
                      <a:pt x="198" y="345"/>
                      <a:pt x="224" y="346"/>
                    </a:cubicBezTo>
                    <a:cubicBezTo>
                      <a:pt x="250" y="347"/>
                      <a:pt x="296" y="300"/>
                      <a:pt x="315" y="288"/>
                    </a:cubicBezTo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anchor="ctr"/>
              <a:lstStyle/>
              <a:p>
                <a:endParaRPr lang="en-US"/>
              </a:p>
            </p:txBody>
          </p:sp>
        </p:grpSp>
      </p:grpSp>
      <p:sp>
        <p:nvSpPr>
          <p:cNvPr id="53" name="TextBox 52"/>
          <p:cNvSpPr txBox="1"/>
          <p:nvPr/>
        </p:nvSpPr>
        <p:spPr>
          <a:xfrm>
            <a:off x="5638800" y="3669268"/>
            <a:ext cx="281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Off-axis Holography</a:t>
            </a:r>
          </a:p>
        </p:txBody>
      </p:sp>
      <p:pic>
        <p:nvPicPr>
          <p:cNvPr id="54" name="Picture 20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0" y="3581400"/>
            <a:ext cx="4191518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841103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43000" y="621269"/>
            <a:ext cx="48768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b="1" dirty="0">
                <a:solidFill>
                  <a:srgbClr val="002060"/>
                </a:solidFill>
                <a:latin typeface="Agency FB" panose="020B0503020202020204" pitchFamily="34" charset="0"/>
                <a:cs typeface="Times New Roman" pitchFamily="18" charset="0"/>
              </a:rPr>
              <a:t>Imaging through scatterer</a:t>
            </a:r>
          </a:p>
        </p:txBody>
      </p:sp>
      <p:pic>
        <p:nvPicPr>
          <p:cNvPr id="129026" name="Picture 2" descr="C:\Users\IIST\Desktop\image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8800" y="1295400"/>
            <a:ext cx="5181600" cy="1943100"/>
          </a:xfrm>
          <a:prstGeom prst="rect">
            <a:avLst/>
          </a:prstGeom>
          <a:noFill/>
        </p:spPr>
      </p:pic>
      <p:pic>
        <p:nvPicPr>
          <p:cNvPr id="129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3505200"/>
            <a:ext cx="2228850" cy="225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902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81400" y="3505200"/>
            <a:ext cx="2266950" cy="226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9030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29400" y="3505200"/>
            <a:ext cx="2276475" cy="221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/>
          <p:cNvSpPr txBox="1"/>
          <p:nvPr/>
        </p:nvSpPr>
        <p:spPr>
          <a:xfrm>
            <a:off x="85726" y="6400800"/>
            <a:ext cx="90582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 dirty="0">
                <a:solidFill>
                  <a:srgbClr val="002060"/>
                </a:solidFill>
              </a:rPr>
              <a:t> </a:t>
            </a:r>
            <a:r>
              <a:rPr lang="en-US" sz="1600" dirty="0">
                <a:solidFill>
                  <a:srgbClr val="002060"/>
                </a:solidFill>
              </a:rPr>
              <a:t>M. </a:t>
            </a:r>
            <a:r>
              <a:rPr lang="en-US" sz="1600" dirty="0" err="1">
                <a:solidFill>
                  <a:srgbClr val="002060"/>
                </a:solidFill>
              </a:rPr>
              <a:t>Carbillet</a:t>
            </a:r>
            <a:r>
              <a:rPr lang="en-US" sz="1600" dirty="0">
                <a:solidFill>
                  <a:srgbClr val="002060"/>
                </a:solidFill>
              </a:rPr>
              <a:t>, New Concepts in imaging: optical and statistical models, EAS 2013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0" y="5715000"/>
            <a:ext cx="861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Atmospheric perturbed PSF observed at the focus of a large ground based telescope. Left to right –ideal PSF, long exposure PSF, short exposure PSF 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95400" y="304800"/>
            <a:ext cx="78486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b="1" dirty="0">
                <a:solidFill>
                  <a:srgbClr val="002060"/>
                </a:solidFill>
                <a:latin typeface="Agency FB" panose="020B0503020202020204" pitchFamily="34" charset="0"/>
                <a:cs typeface="Times New Roman" pitchFamily="18" charset="0"/>
              </a:rPr>
              <a:t>Randomly scattered light: Speckle</a:t>
            </a:r>
          </a:p>
        </p:txBody>
      </p:sp>
      <p:pic>
        <p:nvPicPr>
          <p:cNvPr id="3" name="speckle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1600200" y="1524000"/>
            <a:ext cx="6096000" cy="4572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4366</TotalTime>
  <Words>1480</Words>
  <Application>Microsoft Office PowerPoint</Application>
  <PresentationFormat>On-screen Show (4:3)</PresentationFormat>
  <Paragraphs>285</Paragraphs>
  <Slides>44</Slides>
  <Notes>3</Notes>
  <HiddenSlides>0</HiddenSlides>
  <MMClips>1</MMClips>
  <ScaleCrop>false</ScaleCrop>
  <HeadingPairs>
    <vt:vector size="8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44</vt:i4>
      </vt:variant>
    </vt:vector>
  </HeadingPairs>
  <TitlesOfParts>
    <vt:vector size="59" baseType="lpstr">
      <vt:lpstr>Batang</vt:lpstr>
      <vt:lpstr>Agency FB</vt:lpstr>
      <vt:lpstr>Aharoni</vt:lpstr>
      <vt:lpstr>Arial</vt:lpstr>
      <vt:lpstr>Calibri</vt:lpstr>
      <vt:lpstr>Cambria</vt:lpstr>
      <vt:lpstr>Cambria Math</vt:lpstr>
      <vt:lpstr>Comic Sans MS</vt:lpstr>
      <vt:lpstr>Constantia</vt:lpstr>
      <vt:lpstr>Times New Roman</vt:lpstr>
      <vt:lpstr>Wingdings</vt:lpstr>
      <vt:lpstr>Wingdings 2</vt:lpstr>
      <vt:lpstr>Flow</vt:lpstr>
      <vt:lpstr>Equation</vt:lpstr>
      <vt:lpstr>Bitmap 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Dell</dc:creator>
  <cp:lastModifiedBy>Aditya Singh</cp:lastModifiedBy>
  <cp:revision>401</cp:revision>
  <dcterms:created xsi:type="dcterms:W3CDTF">2018-09-10T09:18:18Z</dcterms:created>
  <dcterms:modified xsi:type="dcterms:W3CDTF">2022-12-13T14:46:16Z</dcterms:modified>
</cp:coreProperties>
</file>