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7" r:id="rId3"/>
    <p:sldId id="383" r:id="rId4"/>
    <p:sldId id="273" r:id="rId5"/>
    <p:sldId id="275" r:id="rId6"/>
    <p:sldId id="471" r:id="rId7"/>
    <p:sldId id="274" r:id="rId8"/>
    <p:sldId id="476" r:id="rId9"/>
    <p:sldId id="472" r:id="rId10"/>
    <p:sldId id="320" r:id="rId11"/>
    <p:sldId id="473" r:id="rId12"/>
    <p:sldId id="474" r:id="rId13"/>
    <p:sldId id="490" r:id="rId14"/>
    <p:sldId id="424" r:id="rId15"/>
    <p:sldId id="432" r:id="rId16"/>
    <p:sldId id="362" r:id="rId17"/>
    <p:sldId id="475" r:id="rId18"/>
    <p:sldId id="478" r:id="rId19"/>
    <p:sldId id="491" r:id="rId20"/>
    <p:sldId id="278" r:id="rId21"/>
    <p:sldId id="350" r:id="rId22"/>
    <p:sldId id="352" r:id="rId23"/>
    <p:sldId id="374" r:id="rId24"/>
    <p:sldId id="375" r:id="rId25"/>
    <p:sldId id="377" r:id="rId26"/>
    <p:sldId id="378" r:id="rId27"/>
    <p:sldId id="261" r:id="rId28"/>
    <p:sldId id="262" r:id="rId29"/>
    <p:sldId id="264" r:id="rId30"/>
    <p:sldId id="489" r:id="rId31"/>
    <p:sldId id="347" r:id="rId32"/>
    <p:sldId id="469" r:id="rId33"/>
    <p:sldId id="348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itya Singh" initials="AS" lastIdx="1" clrIdx="0">
    <p:extLst>
      <p:ext uri="{19B8F6BF-5375-455C-9EA6-DF929625EA0E}">
        <p15:presenceInfo xmlns:p15="http://schemas.microsoft.com/office/powerpoint/2012/main" userId="26cafd0b923845a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086" autoAdjust="0"/>
  </p:normalViewPr>
  <p:slideViewPr>
    <p:cSldViewPr>
      <p:cViewPr varScale="1">
        <p:scale>
          <a:sx n="62" d="100"/>
          <a:sy n="62" d="100"/>
        </p:scale>
        <p:origin x="1400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280"/>
    </p:cViewPr>
  </p:sorterViewPr>
  <p:notesViewPr>
    <p:cSldViewPr>
      <p:cViewPr varScale="1">
        <p:scale>
          <a:sx n="55" d="100"/>
          <a:sy n="55" d="100"/>
        </p:scale>
        <p:origin x="-2892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B51275-6FF4-4387-8285-5B78A470CF95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F5DF30-E2DB-4536-B92F-7DC547149D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724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A575D-D225-4DF3-B9F5-5D49601C9A0F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7017E5-337E-4233-8933-82E885BA3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581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  <a:prstGeom prst="rect">
            <a:avLst/>
          </a:prstGeo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67C6E-F3F2-4F54-ABBF-F89CE369BB54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3FA9-5FD2-4303-93A6-AE4780B4B7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  <a:prstGeom prst="rect">
            <a:avLst/>
          </a:prstGeo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67C6E-F3F2-4F54-ABBF-F89CE369BB54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3FA9-5FD2-4303-93A6-AE4780B4B7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565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  <a:prstGeom prst="rect">
            <a:avLst/>
          </a:prstGeo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67C6E-F3F2-4F54-ABBF-F89CE369BB54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3FA9-5FD2-4303-93A6-AE4780B4B7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67C6E-F3F2-4F54-ABBF-F89CE369BB54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3FA9-5FD2-4303-93A6-AE4780B4B7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  <a:prstGeom prst="rect">
            <a:avLst/>
          </a:prstGeo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  <a:prstGeom prst="rect">
            <a:avLst/>
          </a:prstGeo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  <a:prstGeom prst="rect">
            <a:avLst/>
          </a:prstGeo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  <a:prstGeom prst="rect">
            <a:avLst/>
          </a:prstGeo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67C6E-F3F2-4F54-ABBF-F89CE369BB54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3FA9-5FD2-4303-93A6-AE4780B4B7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67C6E-F3F2-4F54-ABBF-F89CE369BB54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3FA9-5FD2-4303-93A6-AE4780B4B7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67C6E-F3F2-4F54-ABBF-F89CE369BB54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3FA9-5FD2-4303-93A6-AE4780B4B7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  <a:prstGeom prst="rect">
            <a:avLst/>
          </a:prstGeo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  <a:prstGeom prst="rect">
            <a:avLst/>
          </a:prstGeo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67C6E-F3F2-4F54-ABBF-F89CE369BB54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53FA9-5FD2-4303-93A6-AE4780B4B7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  <a:prstGeom prst="rect">
            <a:avLst/>
          </a:prstGeo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67C6E-F3F2-4F54-ABBF-F89CE369BB54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6053FA9-5FD2-4303-93A6-AE4780B4B7A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CB97365-EBCA-4027-87D5-99FC1D4DF0BB}" type="datetimeFigureOut">
              <a:rPr lang="en-US" smtClean="0"/>
              <a:pPr/>
              <a:t>9/27/2022</a:t>
            </a:fld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kumimoji="0"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1">
                  <a:shade val="50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8274" y="145387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  <p:sp>
        <p:nvSpPr>
          <p:cNvPr id="14" name="Rounded Rectangle 13"/>
          <p:cNvSpPr/>
          <p:nvPr userDrawn="1"/>
        </p:nvSpPr>
        <p:spPr>
          <a:xfrm>
            <a:off x="0" y="6400800"/>
            <a:ext cx="731520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index.jp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066800" cy="103476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krakeshsingh.phy@iitbhu.ac.in" TargetMode="Externa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35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9.png"/><Relationship Id="rId5" Type="http://schemas.openxmlformats.org/officeDocument/2006/relationships/image" Target="../media/image42.png"/><Relationship Id="rId10" Type="http://schemas.openxmlformats.org/officeDocument/2006/relationships/image" Target="../media/image48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62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arxiv.org/abs/2205.09677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5.09677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4.png"/><Relationship Id="rId5" Type="http://schemas.openxmlformats.org/officeDocument/2006/relationships/image" Target="../media/image233.png"/><Relationship Id="rId4" Type="http://schemas.openxmlformats.org/officeDocument/2006/relationships/image" Target="../media/image2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5.09677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5.09677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3.wmf"/><Relationship Id="rId9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0" y="990600"/>
            <a:ext cx="9144000" cy="160020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Correlation Imaging: </a:t>
            </a:r>
          </a:p>
          <a:p>
            <a:pPr algn="ctr"/>
            <a:r>
              <a:rPr lang="en-US" sz="3100" b="1" dirty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Seeing the invisible through the speckle grains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590800"/>
            <a:ext cx="8991600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rgbClr val="002060"/>
                </a:solidFill>
              </a:rPr>
              <a:t>Rakesh Kumar Singh</a:t>
            </a:r>
          </a:p>
          <a:p>
            <a:endParaRPr lang="en-US" sz="2200" u="sng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Laboratory of Information Photonics &amp; Metrology, Department of Physics, Indian Institute of Technology (Banaras Hindu University), Varanasi, Uttar Pradesh, 221005, India</a:t>
            </a:r>
          </a:p>
          <a:p>
            <a:pPr algn="ctr"/>
            <a:r>
              <a:rPr lang="en-US" sz="2200" dirty="0">
                <a:solidFill>
                  <a:srgbClr val="002060"/>
                </a:solidFill>
                <a:hlinkClick r:id="rId2"/>
              </a:rPr>
              <a:t>krakeshsingh.phy@iitbhu.ac.in</a:t>
            </a:r>
            <a:endParaRPr lang="en-US" sz="2200" dirty="0">
              <a:solidFill>
                <a:srgbClr val="002060"/>
              </a:solidFill>
            </a:endParaRPr>
          </a:p>
          <a:p>
            <a:pPr algn="ctr"/>
            <a:endParaRPr lang="en-US" sz="2200" dirty="0">
              <a:solidFill>
                <a:srgbClr val="002060"/>
              </a:solidFill>
            </a:endParaRPr>
          </a:p>
          <a:p>
            <a:pPr algn="ctr"/>
            <a:endParaRPr lang="en-US" sz="2400" dirty="0">
              <a:solidFill>
                <a:srgbClr val="002060"/>
              </a:solidFill>
            </a:endParaRPr>
          </a:p>
          <a:p>
            <a:pPr algn="ctr"/>
            <a:endParaRPr lang="en-US" sz="2400" dirty="0">
              <a:solidFill>
                <a:srgbClr val="002060"/>
              </a:solidFill>
            </a:endParaRPr>
          </a:p>
          <a:p>
            <a:pPr algn="ctr"/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273800"/>
            <a:ext cx="9144000" cy="609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DFE245-F3A9-42EB-9D0B-5AC0C4AF205D}"/>
              </a:ext>
            </a:extLst>
          </p:cNvPr>
          <p:cNvSpPr txBox="1"/>
          <p:nvPr/>
        </p:nvSpPr>
        <p:spPr>
          <a:xfrm>
            <a:off x="457200" y="6273800"/>
            <a:ext cx="906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SCOP 2022: 7</a:t>
            </a:r>
            <a:r>
              <a:rPr lang="en-US" sz="1600" b="1" baseline="30000" dirty="0">
                <a:solidFill>
                  <a:schemeClr val="bg1"/>
                </a:solidFill>
              </a:rPr>
              <a:t>th</a:t>
            </a:r>
            <a:r>
              <a:rPr lang="en-US" sz="1600" b="1" dirty="0">
                <a:solidFill>
                  <a:schemeClr val="bg1"/>
                </a:solidFill>
              </a:rPr>
              <a:t> Student conference on Optics and Photonics: PRL, 28-30 Sept 2022</a:t>
            </a:r>
            <a:endParaRPr lang="en-IN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>
            <a:spLocks noChangeArrowheads="1"/>
          </p:cNvSpPr>
          <p:nvPr/>
        </p:nvSpPr>
        <p:spPr bwMode="auto">
          <a:xfrm>
            <a:off x="1066800" y="0"/>
            <a:ext cx="7924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Measurement and Cancellation of randomness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6512" y="6172200"/>
            <a:ext cx="868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7030A0"/>
                </a:solidFill>
              </a:rPr>
              <a:t>Ref. A. T. Tokunaga,  Advanced in Adaptive Optics , Encyclopedia of the Solar System (3</a:t>
            </a:r>
            <a:r>
              <a:rPr lang="en-US" sz="1400" i="1" baseline="30000" dirty="0">
                <a:solidFill>
                  <a:srgbClr val="7030A0"/>
                </a:solidFill>
              </a:rPr>
              <a:t>nd</a:t>
            </a:r>
            <a:r>
              <a:rPr lang="en-US" sz="1400" i="1" dirty="0">
                <a:solidFill>
                  <a:srgbClr val="7030A0"/>
                </a:solidFill>
              </a:rPr>
              <a:t> Ed, 2014)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DCEF31-1B00-B71B-612E-F9BB75405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701" y="1828800"/>
            <a:ext cx="3352800" cy="335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D23D40-40EE-8539-C0C1-81A2D3D70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99" y="1295400"/>
            <a:ext cx="4294101" cy="419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40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C1AB15FA-F882-D8E1-AE21-38D24FCF2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0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Laser speckle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BB0030-D48B-126D-45C2-57B21686B3C1}"/>
              </a:ext>
            </a:extLst>
          </p:cNvPr>
          <p:cNvGrpSpPr/>
          <p:nvPr/>
        </p:nvGrpSpPr>
        <p:grpSpPr>
          <a:xfrm>
            <a:off x="-23973" y="1414800"/>
            <a:ext cx="4876800" cy="4953000"/>
            <a:chOff x="0" y="1295400"/>
            <a:chExt cx="3798887" cy="3629025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D1E6B352-8BC4-CC9F-D177-BB9C732D8C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295400"/>
              <a:ext cx="3009900" cy="3629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4" descr="New Pictureinv2">
              <a:extLst>
                <a:ext uri="{FF2B5EF4-FFF2-40B4-BE49-F238E27FC236}">
                  <a16:creationId xmlns:a16="http://schemas.microsoft.com/office/drawing/2014/main" id="{5EDE6E95-A8A4-B9AC-63A0-9D4ADB0AF1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67000" y="2286000"/>
              <a:ext cx="1131887" cy="113188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F0685C2D-C9E4-CF22-1041-21DAA23A7AEF}"/>
                </a:ext>
              </a:extLst>
            </p:cNvPr>
            <p:cNvCxnSpPr/>
            <p:nvPr/>
          </p:nvCxnSpPr>
          <p:spPr>
            <a:xfrm flipV="1">
              <a:off x="914400" y="2286000"/>
              <a:ext cx="1752600" cy="381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1CAF6EF-D601-CDE4-9D38-011011AB13FC}"/>
                </a:ext>
              </a:extLst>
            </p:cNvPr>
            <p:cNvCxnSpPr/>
            <p:nvPr/>
          </p:nvCxnSpPr>
          <p:spPr>
            <a:xfrm>
              <a:off x="914400" y="3200400"/>
              <a:ext cx="1828800" cy="2286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843BE893-48F5-39F4-4802-0113B290569B}"/>
              </a:ext>
            </a:extLst>
          </p:cNvPr>
          <p:cNvSpPr/>
          <p:nvPr/>
        </p:nvSpPr>
        <p:spPr>
          <a:xfrm>
            <a:off x="4902041" y="1524000"/>
            <a:ext cx="4038600" cy="11430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0039B88A-032D-069A-85D1-5A1CC98AC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2875" y="1643400"/>
            <a:ext cx="387508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5EA17BC7-3964-DF79-DF5C-701AEE386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0005" y="2927664"/>
            <a:ext cx="2882671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7A43205-0D53-8318-01DA-6828909CA42C}"/>
              </a:ext>
            </a:extLst>
          </p:cNvPr>
          <p:cNvSpPr txBox="1"/>
          <p:nvPr/>
        </p:nvSpPr>
        <p:spPr>
          <a:xfrm>
            <a:off x="0" y="6248400"/>
            <a:ext cx="9144000" cy="307754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r>
              <a:rPr lang="en-US" sz="1400" i="1" dirty="0">
                <a:solidFill>
                  <a:srgbClr val="7030A0"/>
                </a:solidFill>
              </a:rPr>
              <a:t>Ref. P. S. </a:t>
            </a:r>
            <a:r>
              <a:rPr lang="en-US" sz="1400" i="1" dirty="0" err="1">
                <a:solidFill>
                  <a:srgbClr val="7030A0"/>
                </a:solidFill>
              </a:rPr>
              <a:t>Idell</a:t>
            </a:r>
            <a:r>
              <a:rPr lang="en-US" sz="1400" i="1" dirty="0">
                <a:solidFill>
                  <a:srgbClr val="7030A0"/>
                </a:solidFill>
              </a:rPr>
              <a:t>, J. R. </a:t>
            </a:r>
            <a:r>
              <a:rPr lang="en-US" sz="1400" i="1" dirty="0" err="1">
                <a:solidFill>
                  <a:srgbClr val="7030A0"/>
                </a:solidFill>
              </a:rPr>
              <a:t>Fienup</a:t>
            </a:r>
            <a:r>
              <a:rPr lang="en-US" sz="1400" i="1" dirty="0">
                <a:solidFill>
                  <a:srgbClr val="7030A0"/>
                </a:solidFill>
              </a:rPr>
              <a:t> and R. S. Goodman, Opt. </a:t>
            </a:r>
            <a:r>
              <a:rPr lang="en-US" sz="1400" i="1" dirty="0" err="1">
                <a:solidFill>
                  <a:srgbClr val="7030A0"/>
                </a:solidFill>
              </a:rPr>
              <a:t>Lett</a:t>
            </a:r>
            <a:r>
              <a:rPr lang="en-US" sz="1400" i="1" dirty="0">
                <a:solidFill>
                  <a:srgbClr val="7030A0"/>
                </a:solidFill>
              </a:rPr>
              <a:t>. 12 (1987) 858 &amp; J. W. Goodman, Laser speckle and applications</a:t>
            </a:r>
          </a:p>
        </p:txBody>
      </p:sp>
    </p:spTree>
    <p:extLst>
      <p:ext uri="{BB962C8B-B14F-4D97-AF65-F5344CB8AC3E}">
        <p14:creationId xmlns:p14="http://schemas.microsoft.com/office/powerpoint/2010/main" val="421914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674646-17D4-3487-5116-E7634D032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2" y="1371600"/>
            <a:ext cx="8439548" cy="4876800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CFF1DA5B-7592-565C-6F27-1D9EDE14C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0"/>
            <a:ext cx="8153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Seeing inside the speckle grains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0373AC-47FF-3A1C-5283-A272D4DE11AB}"/>
              </a:ext>
            </a:extLst>
          </p:cNvPr>
          <p:cNvSpPr txBox="1"/>
          <p:nvPr/>
        </p:nvSpPr>
        <p:spPr>
          <a:xfrm>
            <a:off x="0" y="6248400"/>
            <a:ext cx="9125348" cy="523198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r>
              <a:rPr lang="en-US" sz="1400" i="1" dirty="0">
                <a:solidFill>
                  <a:srgbClr val="7030A0"/>
                </a:solidFill>
              </a:rPr>
              <a:t>Ref. Y. Choi, W. Kim, C. Park, J. Park, Y. K. Park, and Y. Cho, Wide-field super-resolution optical fluctuation imaging through dynamic near-field speckle illumination” Nano Lett 22 (2022) 2194</a:t>
            </a:r>
          </a:p>
        </p:txBody>
      </p:sp>
    </p:spTree>
    <p:extLst>
      <p:ext uri="{BB962C8B-B14F-4D97-AF65-F5344CB8AC3E}">
        <p14:creationId xmlns:p14="http://schemas.microsoft.com/office/powerpoint/2010/main" val="1919214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76200"/>
            <a:ext cx="800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rPr>
              <a:t>Optical Imaging through randomness</a:t>
            </a:r>
          </a:p>
          <a:p>
            <a:r>
              <a:rPr lang="en-US" sz="2000" b="1" dirty="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rPr>
              <a:t>(temporal fluctuations) </a:t>
            </a:r>
          </a:p>
        </p:txBody>
      </p:sp>
      <p:pic>
        <p:nvPicPr>
          <p:cNvPr id="129026" name="Picture 2" descr="C:\Users\IIST\Desktop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447800"/>
            <a:ext cx="5181600" cy="1943100"/>
          </a:xfrm>
          <a:prstGeom prst="rect">
            <a:avLst/>
          </a:prstGeom>
          <a:noFill/>
        </p:spPr>
      </p:pic>
      <p:pic>
        <p:nvPicPr>
          <p:cNvPr id="129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657600"/>
            <a:ext cx="222885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3657600"/>
            <a:ext cx="226695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3657600"/>
            <a:ext cx="227647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457200" y="6550223"/>
            <a:ext cx="7315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002060"/>
                </a:solidFill>
              </a:rPr>
              <a:t>Ref.  M. </a:t>
            </a:r>
            <a:r>
              <a:rPr lang="en-US" sz="1400" b="1" i="1" dirty="0" err="1">
                <a:solidFill>
                  <a:srgbClr val="002060"/>
                </a:solidFill>
              </a:rPr>
              <a:t>Carbillet</a:t>
            </a:r>
            <a:r>
              <a:rPr lang="en-US" sz="1400" b="1" i="1" dirty="0">
                <a:solidFill>
                  <a:srgbClr val="002060"/>
                </a:solidFill>
              </a:rPr>
              <a:t>, New Concepts in imaging: optical and statistical models, EAS 2013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5943600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Atmospheric perturbed PSF observed at the focus of a large ground based telescope. Left to right –ideal PSF, long exposure PSF, short exposure PSF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166312"/>
            <a:ext cx="7315200" cy="646309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itchFamily="18" charset="0"/>
              </a:rPr>
              <a:t>Image in presence of speckle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5000" y="6412468"/>
            <a:ext cx="4800600" cy="307754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r>
              <a:rPr lang="en-US" sz="1400" i="1" dirty="0">
                <a:solidFill>
                  <a:srgbClr val="7030A0"/>
                </a:solidFill>
              </a:rPr>
              <a:t>Ref. A. </a:t>
            </a:r>
            <a:r>
              <a:rPr lang="en-US" sz="1400" i="1" dirty="0" err="1">
                <a:solidFill>
                  <a:srgbClr val="7030A0"/>
                </a:solidFill>
              </a:rPr>
              <a:t>Labeyrie</a:t>
            </a:r>
            <a:r>
              <a:rPr lang="en-US" sz="1400" i="1" dirty="0">
                <a:solidFill>
                  <a:srgbClr val="7030A0"/>
                </a:solidFill>
              </a:rPr>
              <a:t>, Aston. &amp; </a:t>
            </a:r>
            <a:r>
              <a:rPr lang="en-US" sz="1400" i="1" dirty="0" err="1">
                <a:solidFill>
                  <a:srgbClr val="7030A0"/>
                </a:solidFill>
              </a:rPr>
              <a:t>Astophys</a:t>
            </a:r>
            <a:r>
              <a:rPr lang="en-US" sz="1400" i="1" dirty="0">
                <a:solidFill>
                  <a:srgbClr val="7030A0"/>
                </a:solidFill>
              </a:rPr>
              <a:t>. 6 (1970) 85</a:t>
            </a:r>
          </a:p>
        </p:txBody>
      </p:sp>
      <p:graphicFrame>
        <p:nvGraphicFramePr>
          <p:cNvPr id="205829" name="Object 5"/>
          <p:cNvGraphicFramePr>
            <a:graphicFrameLocks noChangeAspect="1"/>
          </p:cNvGraphicFramePr>
          <p:nvPr/>
        </p:nvGraphicFramePr>
        <p:xfrm>
          <a:off x="2514600" y="5029200"/>
          <a:ext cx="35052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68200" imgH="241200" progId="Equation.3">
                  <p:embed/>
                </p:oleObj>
              </mc:Choice>
              <mc:Fallback>
                <p:oleObj name="Equation" r:id="rId2" imgW="1168200" imgH="241200" progId="Equation.3">
                  <p:embed/>
                  <p:pic>
                    <p:nvPicPr>
                      <p:cNvPr id="20582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5029200"/>
                        <a:ext cx="3505200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C:\Users\IIST\Desktop\images.jpg">
            <a:extLst>
              <a:ext uri="{FF2B5EF4-FFF2-40B4-BE49-F238E27FC236}">
                <a16:creationId xmlns:a16="http://schemas.microsoft.com/office/drawing/2014/main" id="{6589C1C4-ED1E-5377-1E75-BB6F6F3DB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1600200"/>
            <a:ext cx="6908800" cy="259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83"/>
          <p:cNvSpPr>
            <a:spLocks noChangeAspect="1" noChangeArrowheads="1"/>
          </p:cNvSpPr>
          <p:nvPr/>
        </p:nvSpPr>
        <p:spPr bwMode="auto">
          <a:xfrm rot="18785166">
            <a:off x="5311113" y="4513657"/>
            <a:ext cx="2007394" cy="1643063"/>
          </a:xfrm>
          <a:prstGeom prst="parallelogram">
            <a:avLst>
              <a:gd name="adj" fmla="val 52676"/>
            </a:avLst>
          </a:prstGeom>
          <a:blipFill dpi="0" rotWithShape="1">
            <a:blip r:embed="rId2" cstate="print"/>
            <a:srcRect/>
            <a:stretch>
              <a:fillRect/>
            </a:stretch>
          </a:blip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91418" tIns="45709" rIns="91418" bIns="45709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14400" y="152401"/>
            <a:ext cx="7924800" cy="600142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r>
              <a:rPr lang="en-US" sz="33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itchFamily="18" charset="0"/>
              </a:rPr>
              <a:t>Recovery of Fourier spectrum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304800" y="1828801"/>
          <a:ext cx="5342356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65080" imgH="241200" progId="Equation.3">
                  <p:embed/>
                </p:oleObj>
              </mc:Choice>
              <mc:Fallback>
                <p:oleObj name="Equation" r:id="rId3" imgW="1765080" imgH="241200" progId="Equation.3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828801"/>
                        <a:ext cx="5342356" cy="730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8771" name="Object 3"/>
          <p:cNvGraphicFramePr>
            <a:graphicFrameLocks noChangeAspect="1"/>
          </p:cNvGraphicFramePr>
          <p:nvPr/>
        </p:nvGraphicFramePr>
        <p:xfrm>
          <a:off x="228600" y="2971801"/>
          <a:ext cx="5380038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777680" imgH="241200" progId="Equation.3">
                  <p:embed/>
                </p:oleObj>
              </mc:Choice>
              <mc:Fallback>
                <p:oleObj name="Equation" r:id="rId5" imgW="1777680" imgH="241200" progId="Equation.3">
                  <p:embed/>
                  <p:pic>
                    <p:nvPicPr>
                      <p:cNvPr id="28877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971801"/>
                        <a:ext cx="5380038" cy="730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0" y="4191001"/>
            <a:ext cx="4572000" cy="1200306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Phase information is lost</a:t>
            </a:r>
          </a:p>
          <a:p>
            <a:pPr>
              <a:buFont typeface="Wingdings" pitchFamily="2" charset="2"/>
              <a:buChar char="q"/>
            </a:pP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Therefore, only size of the object can be estimated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4400" y="6172201"/>
            <a:ext cx="4800600" cy="307754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r>
              <a:rPr lang="en-US" sz="1400" i="1" dirty="0">
                <a:solidFill>
                  <a:srgbClr val="7030A0"/>
                </a:solidFill>
              </a:rPr>
              <a:t>Ref. A. </a:t>
            </a:r>
            <a:r>
              <a:rPr lang="en-US" sz="1400" i="1" dirty="0" err="1">
                <a:solidFill>
                  <a:srgbClr val="7030A0"/>
                </a:solidFill>
              </a:rPr>
              <a:t>Labeyrie</a:t>
            </a:r>
            <a:r>
              <a:rPr lang="en-US" sz="1400" i="1" dirty="0">
                <a:solidFill>
                  <a:srgbClr val="7030A0"/>
                </a:solidFill>
              </a:rPr>
              <a:t>, Aston. &amp; </a:t>
            </a:r>
            <a:r>
              <a:rPr lang="en-US" sz="1400" i="1" dirty="0" err="1">
                <a:solidFill>
                  <a:srgbClr val="7030A0"/>
                </a:solidFill>
              </a:rPr>
              <a:t>Astophys</a:t>
            </a:r>
            <a:r>
              <a:rPr lang="en-US" sz="1400" i="1" dirty="0">
                <a:solidFill>
                  <a:srgbClr val="7030A0"/>
                </a:solidFill>
              </a:rPr>
              <a:t>. 6 (1970) 85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777309" y="1686932"/>
            <a:ext cx="3366693" cy="4942471"/>
            <a:chOff x="5777307" y="1686930"/>
            <a:chExt cx="3366693" cy="4942471"/>
          </a:xfrm>
        </p:grpSpPr>
        <p:sp>
          <p:nvSpPr>
            <p:cNvPr id="7" name="AutoShape 83"/>
            <p:cNvSpPr>
              <a:spLocks noChangeAspect="1" noChangeArrowheads="1"/>
            </p:cNvSpPr>
            <p:nvPr/>
          </p:nvSpPr>
          <p:spPr bwMode="auto">
            <a:xfrm rot="18689902">
              <a:off x="5610658" y="3522560"/>
              <a:ext cx="2007394" cy="1643063"/>
            </a:xfrm>
            <a:prstGeom prst="parallelogram">
              <a:avLst>
                <a:gd name="adj" fmla="val 52676"/>
              </a:avLst>
            </a:prstGeom>
            <a:blipFill dpi="0" rotWithShape="1">
              <a:blip r:embed="rId2" cstate="print"/>
              <a:srcRect/>
              <a:stretch>
                <a:fillRect/>
              </a:stretch>
            </a:blip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AutoShape 83"/>
            <p:cNvSpPr>
              <a:spLocks noChangeAspect="1" noChangeArrowheads="1"/>
            </p:cNvSpPr>
            <p:nvPr/>
          </p:nvSpPr>
          <p:spPr bwMode="auto">
            <a:xfrm rot="19031118">
              <a:off x="5777307" y="2596851"/>
              <a:ext cx="2007394" cy="1643063"/>
            </a:xfrm>
            <a:prstGeom prst="parallelogram">
              <a:avLst>
                <a:gd name="adj" fmla="val 52676"/>
              </a:avLst>
            </a:prstGeom>
            <a:blipFill dpi="0" rotWithShape="1">
              <a:blip r:embed="rId2" cstate="print"/>
              <a:srcRect/>
              <a:stretch>
                <a:fillRect/>
              </a:stretch>
            </a:blip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" name="AutoShape 23"/>
            <p:cNvSpPr>
              <a:spLocks noChangeAspect="1" noChangeArrowheads="1"/>
            </p:cNvSpPr>
            <p:nvPr/>
          </p:nvSpPr>
          <p:spPr bwMode="auto">
            <a:xfrm rot="18934815">
              <a:off x="5926972" y="1686930"/>
              <a:ext cx="2007394" cy="1643063"/>
            </a:xfrm>
            <a:prstGeom prst="parallelogram">
              <a:avLst>
                <a:gd name="adj" fmla="val 52676"/>
              </a:avLst>
            </a:prstGeom>
            <a:blipFill dpi="0" rotWithShape="1">
              <a:blip r:embed="rId2" cstate="print"/>
              <a:srcRect/>
              <a:stretch>
                <a:fillRect/>
              </a:stretch>
            </a:blip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6705600" y="2667000"/>
              <a:ext cx="2133600" cy="3962401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7848600" y="2133600"/>
              <a:ext cx="1295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Speckle snap shots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400" y="4489618"/>
            <a:ext cx="8686800" cy="1188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</a:pPr>
            <a:r>
              <a:rPr lang="en-US" sz="2400" b="1" dirty="0">
                <a:solidFill>
                  <a:srgbClr val="FF0000"/>
                </a:solidFill>
                <a:latin typeface="Baskerville Old Face" pitchFamily="18" charset="0"/>
              </a:rPr>
              <a:t>Recovery of phase:</a:t>
            </a:r>
          </a:p>
          <a:p>
            <a:pPr>
              <a:lnSpc>
                <a:spcPts val="2880"/>
              </a:lnSpc>
            </a:pPr>
            <a:r>
              <a:rPr lang="en-US" sz="2800" dirty="0">
                <a:solidFill>
                  <a:srgbClr val="002060"/>
                </a:solidFill>
                <a:latin typeface="Baskerville Old Face" pitchFamily="18" charset="0"/>
              </a:rPr>
              <a:t>Iterations</a:t>
            </a:r>
          </a:p>
          <a:p>
            <a:pPr>
              <a:lnSpc>
                <a:spcPts val="2880"/>
              </a:lnSpc>
            </a:pPr>
            <a:r>
              <a:rPr lang="en-US" sz="2200" dirty="0">
                <a:solidFill>
                  <a:srgbClr val="FF0000"/>
                </a:solidFill>
                <a:latin typeface="Baskerville Old Face" pitchFamily="18" charset="0"/>
              </a:rPr>
              <a:t>Interferometric approach</a:t>
            </a:r>
            <a:endParaRPr lang="en-US" sz="2200" dirty="0">
              <a:solidFill>
                <a:srgbClr val="002060"/>
              </a:solidFill>
              <a:latin typeface="Arial Rounded MT Bold" pitchFamily="34" charset="0"/>
            </a:endParaRPr>
          </a:p>
        </p:txBody>
      </p:sp>
      <p:pic>
        <p:nvPicPr>
          <p:cNvPr id="20484" name="Picture 4" descr="C:\Users\Dell\Desktop\Untitled.png"/>
          <p:cNvPicPr>
            <a:picLocks noChangeAspect="1" noChangeArrowheads="1"/>
          </p:cNvPicPr>
          <p:nvPr/>
        </p:nvPicPr>
        <p:blipFill rotWithShape="1">
          <a:blip r:embed="rId2"/>
          <a:srcRect t="9043"/>
          <a:stretch/>
        </p:blipFill>
        <p:spPr bwMode="auto">
          <a:xfrm>
            <a:off x="451644" y="1044070"/>
            <a:ext cx="5954712" cy="300164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143000" y="0"/>
            <a:ext cx="63246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latin typeface="Agency FB" panose="020B0503020202020204" pitchFamily="34" charset="0"/>
              </a:rPr>
              <a:t>Phase Recovery challenge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5" name="Object 5"/>
              <p:cNvSpPr txBox="1"/>
              <p:nvPr/>
            </p:nvSpPr>
            <p:spPr bwMode="auto">
              <a:xfrm>
                <a:off x="3581400" y="3603244"/>
                <a:ext cx="5391150" cy="1244600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𝐷𝑒𝑡𝑒𝑐𝑡𝑜𝑟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sSup>
                        <m:sSupPr>
                          <m:ctrlPr>
                            <a:rPr lang="en-I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  <m: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en-I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  <m:oMath xmlns:m="http://schemas.openxmlformats.org/officeDocument/2006/math"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𝐼𝑛𝑡𝑒𝑛𝑠𝑖𝑡𝑦𝑐𝑜𝑟𝑟𝑒𝑙𝑎𝑡𝑖𝑜𝑛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I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𝐹𝑇</m:t>
                              </m:r>
                              <m: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en-I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20485" name="Object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81400" y="3603244"/>
                <a:ext cx="5391150" cy="1244600"/>
              </a:xfrm>
              <a:prstGeom prst="rect">
                <a:avLst/>
              </a:prstGeom>
              <a:blipFill>
                <a:blip r:embed="rId3"/>
                <a:stretch>
                  <a:fillRect l="-339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CD66D15-EF00-7BCF-C1ED-22F68139D89E}"/>
              </a:ext>
            </a:extLst>
          </p:cNvPr>
          <p:cNvCxnSpPr/>
          <p:nvPr/>
        </p:nvCxnSpPr>
        <p:spPr>
          <a:xfrm>
            <a:off x="0" y="5791200"/>
            <a:ext cx="8915400" cy="1588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86EEED4-C5BD-3A1C-8986-6F2CFF34335D}"/>
              </a:ext>
            </a:extLst>
          </p:cNvPr>
          <p:cNvSpPr txBox="1"/>
          <p:nvPr/>
        </p:nvSpPr>
        <p:spPr>
          <a:xfrm>
            <a:off x="152400" y="5902035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Highly stable imaging systems with the HBT approach: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1DDF5C-45F9-2391-0931-8D16B7197475}"/>
              </a:ext>
            </a:extLst>
          </p:cNvPr>
          <p:cNvSpPr txBox="1"/>
          <p:nvPr/>
        </p:nvSpPr>
        <p:spPr>
          <a:xfrm>
            <a:off x="2971800" y="5943600"/>
            <a:ext cx="601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400" dirty="0"/>
              <a:t>Phase shifting holography with HBT method- Opt. Letter 45 (2020) 212; Opt. Express 28 (2020) 8145</a:t>
            </a:r>
          </a:p>
          <a:p>
            <a:pPr marL="342900" indent="-342900">
              <a:buAutoNum type="arabicPeriod"/>
            </a:pPr>
            <a:r>
              <a:rPr lang="en-US" sz="1400" dirty="0"/>
              <a:t>HBT with polarized light: Opt. Express 26 (2018) 10801</a:t>
            </a:r>
          </a:p>
          <a:p>
            <a:pPr marL="342900" indent="-342900">
              <a:buAutoNum type="arabicPeriod"/>
            </a:pPr>
            <a:r>
              <a:rPr lang="en-US" sz="1400" dirty="0"/>
              <a:t>Opt. Laser in Eng. 148 (2022) 106771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8012A481-0DE9-8EEE-D999-24AB17220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1679"/>
            <a:ext cx="76200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Looking inside speckle grains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C02917-D864-0ACC-A6A9-6D38ECED6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" y="1143000"/>
            <a:ext cx="8750061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65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D0B2CD-0B59-213D-33BF-C9A17A7E05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177" y="1975286"/>
            <a:ext cx="3676982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742F47-8DAB-EA3D-E8EA-9859F49AA2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246" y="1975286"/>
            <a:ext cx="3667913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9DC0C9-08BF-9296-7C84-DEF7987D6C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877" y="1975286"/>
            <a:ext cx="3671351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229CE7-3EAD-20D1-6AD0-698059DC87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177" y="1975286"/>
            <a:ext cx="3693033" cy="2743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B453D1-0F0C-41D6-045F-637CA48798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896" y="1975286"/>
            <a:ext cx="3647402" cy="2743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2A0124-B889-6F41-9630-6A6B8BC78E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525" y="1975286"/>
            <a:ext cx="3708336" cy="2743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7F68BA-8FFB-6BA4-2E84-C109C2CF90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243" y="1975286"/>
            <a:ext cx="3728928" cy="2743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CBC743-B2F0-3DDD-3435-B1E9B211AF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177" y="1975286"/>
            <a:ext cx="3666721" cy="2743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26D85D8-0E83-5177-62B1-75AEB55A4E2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544" y="2005741"/>
            <a:ext cx="3656447" cy="2743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F110899-2AB0-7C8D-348F-0C3B2F7DB7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38200"/>
            <a:ext cx="7543799" cy="5543902"/>
          </a:xfrm>
          <a:prstGeom prst="rect">
            <a:avLst/>
          </a:prstGeom>
        </p:spPr>
      </p:pic>
      <p:sp>
        <p:nvSpPr>
          <p:cNvPr id="2" name="TextBox 8">
            <a:extLst>
              <a:ext uri="{FF2B5EF4-FFF2-40B4-BE49-F238E27FC236}">
                <a16:creationId xmlns:a16="http://schemas.microsoft.com/office/drawing/2014/main" id="{ABD30E38-6838-9B1E-6489-0C58D5263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1679"/>
            <a:ext cx="76200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Speckle grain &amp; autocorrelation</a:t>
            </a:r>
          </a:p>
        </p:txBody>
      </p:sp>
    </p:spTree>
    <p:extLst>
      <p:ext uri="{BB962C8B-B14F-4D97-AF65-F5344CB8AC3E}">
        <p14:creationId xmlns:p14="http://schemas.microsoft.com/office/powerpoint/2010/main" val="270739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7BB92B-9A22-0E85-A60B-CEA20D4C8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204698"/>
            <a:ext cx="8153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Holography with laser speckle:</a:t>
            </a:r>
          </a:p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For Non-iterative Phase recovery</a:t>
            </a:r>
          </a:p>
        </p:txBody>
      </p:sp>
    </p:spTree>
    <p:extLst>
      <p:ext uri="{BB962C8B-B14F-4D97-AF65-F5344CB8AC3E}">
        <p14:creationId xmlns:p14="http://schemas.microsoft.com/office/powerpoint/2010/main" val="4192678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IIST\Desktop\image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0809"/>
            <a:ext cx="9144000" cy="5797191"/>
          </a:xfrm>
          <a:prstGeom prst="rect">
            <a:avLst/>
          </a:prstGeom>
          <a:noFill/>
        </p:spPr>
      </p:pic>
      <p:sp>
        <p:nvSpPr>
          <p:cNvPr id="6146" name="TextBox 3"/>
          <p:cNvSpPr txBox="1">
            <a:spLocks noChangeArrowheads="1"/>
          </p:cNvSpPr>
          <p:nvPr/>
        </p:nvSpPr>
        <p:spPr bwMode="auto">
          <a:xfrm>
            <a:off x="1295400" y="228600"/>
            <a:ext cx="4648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Outline of talk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51AC1EC0-EB3A-466D-C10F-6CACCEB27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6800"/>
            <a:ext cx="7239000" cy="3657600"/>
          </a:xfrm>
          <a:prstGeom prst="rect">
            <a:avLst/>
          </a:prstGeom>
        </p:spPr>
        <p:txBody>
          <a:bodyPr vert="horz" lIns="68580" tIns="34290" rIns="68580" bIns="34290" rtlCol="0">
            <a:normAutofit fontScale="25000" lnSpcReduction="20000"/>
          </a:bodyPr>
          <a:lstStyle/>
          <a:p>
            <a:pPr indent="-171450">
              <a:lnSpc>
                <a:spcPct val="170000"/>
              </a:lnSpc>
              <a:spcAft>
                <a:spcPts val="45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ja-JP" sz="8800" dirty="0">
                <a:solidFill>
                  <a:schemeClr val="bg1"/>
                </a:solidFill>
              </a:rPr>
              <a:t>Light</a:t>
            </a:r>
          </a:p>
          <a:p>
            <a:pPr indent="-171450">
              <a:lnSpc>
                <a:spcPct val="170000"/>
              </a:lnSpc>
              <a:spcAft>
                <a:spcPts val="45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ja-JP" sz="8800" dirty="0">
                <a:solidFill>
                  <a:schemeClr val="bg1"/>
                </a:solidFill>
              </a:rPr>
              <a:t> </a:t>
            </a:r>
            <a:r>
              <a:rPr lang="en-US" altLang="ja-JP" sz="6400" dirty="0">
                <a:solidFill>
                  <a:schemeClr val="bg1"/>
                </a:solidFill>
              </a:rPr>
              <a:t>Uniform</a:t>
            </a:r>
          </a:p>
          <a:p>
            <a:pPr indent="-171450">
              <a:lnSpc>
                <a:spcPct val="170000"/>
              </a:lnSpc>
              <a:spcAft>
                <a:spcPts val="45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ja-JP" sz="6400" dirty="0">
                <a:solidFill>
                  <a:schemeClr val="bg1"/>
                </a:solidFill>
              </a:rPr>
              <a:t>Random </a:t>
            </a:r>
          </a:p>
          <a:p>
            <a:pPr indent="-171450">
              <a:lnSpc>
                <a:spcPct val="170000"/>
              </a:lnSpc>
              <a:spcAft>
                <a:spcPts val="45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ja-JP" sz="6400" dirty="0">
                <a:solidFill>
                  <a:schemeClr val="bg1"/>
                </a:solidFill>
              </a:rPr>
              <a:t>Speckle grains</a:t>
            </a:r>
          </a:p>
          <a:p>
            <a:pPr indent="-171450">
              <a:lnSpc>
                <a:spcPct val="170000"/>
              </a:lnSpc>
              <a:spcAft>
                <a:spcPts val="45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ja-JP" sz="8800" dirty="0">
                <a:solidFill>
                  <a:schemeClr val="bg1"/>
                </a:solidFill>
              </a:rPr>
              <a:t>Seeing through randomness</a:t>
            </a:r>
          </a:p>
          <a:p>
            <a:pPr indent="-171450">
              <a:lnSpc>
                <a:spcPct val="170000"/>
              </a:lnSpc>
              <a:spcAft>
                <a:spcPts val="45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ja-JP" sz="6800" dirty="0">
                <a:solidFill>
                  <a:schemeClr val="bg1"/>
                </a:solidFill>
              </a:rPr>
              <a:t>Countering and cancelling the randomness</a:t>
            </a:r>
          </a:p>
          <a:p>
            <a:pPr indent="-171450">
              <a:lnSpc>
                <a:spcPct val="170000"/>
              </a:lnSpc>
              <a:spcAft>
                <a:spcPts val="45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ja-JP" sz="6800" dirty="0">
                <a:solidFill>
                  <a:schemeClr val="bg1"/>
                </a:solidFill>
              </a:rPr>
              <a:t>Randomness </a:t>
            </a:r>
            <a:r>
              <a:rPr lang="en-US" altLang="ja-JP" sz="6800" dirty="0" err="1">
                <a:solidFill>
                  <a:schemeClr val="bg1"/>
                </a:solidFill>
              </a:rPr>
              <a:t>assistedmethods</a:t>
            </a:r>
            <a:endParaRPr lang="en-US" altLang="ja-JP" sz="6800" dirty="0">
              <a:solidFill>
                <a:schemeClr val="bg1"/>
              </a:solidFill>
            </a:endParaRPr>
          </a:p>
          <a:p>
            <a:pPr indent="-171450">
              <a:lnSpc>
                <a:spcPct val="170000"/>
              </a:lnSpc>
              <a:spcAft>
                <a:spcPts val="45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ja-JP" sz="8800" dirty="0">
                <a:solidFill>
                  <a:schemeClr val="bg1"/>
                </a:solidFill>
              </a:rPr>
              <a:t>Some experimental designs </a:t>
            </a:r>
          </a:p>
          <a:p>
            <a:pPr indent="-171450">
              <a:lnSpc>
                <a:spcPct val="170000"/>
              </a:lnSpc>
              <a:spcAft>
                <a:spcPts val="45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ja-JP" sz="8800" dirty="0">
                <a:solidFill>
                  <a:schemeClr val="bg1"/>
                </a:solidFill>
              </a:rPr>
              <a:t> Applications</a:t>
            </a:r>
          </a:p>
          <a:p>
            <a:pPr indent="-171450">
              <a:lnSpc>
                <a:spcPct val="170000"/>
              </a:lnSpc>
              <a:spcAft>
                <a:spcPts val="45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ja-JP" sz="8800" dirty="0">
                <a:solidFill>
                  <a:schemeClr val="bg1"/>
                </a:solidFill>
              </a:rPr>
              <a:t>Conclusion</a:t>
            </a:r>
          </a:p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altLang="ja-JP" sz="15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438400" y="0"/>
            <a:ext cx="6705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Digital Holography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762000"/>
            <a:ext cx="5184775" cy="406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431800" y="4800600"/>
            <a:ext cx="8712200" cy="1408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Optical recording &amp;  Digital reconstruction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Non-mechanical </a:t>
            </a:r>
            <a:r>
              <a:rPr lang="en-US" sz="3600" dirty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3</a:t>
            </a:r>
            <a:r>
              <a:rPr lang="en-US" sz="2400" dirty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D Imaging possible</a:t>
            </a:r>
            <a:endParaRPr lang="en-IN" sz="2400" dirty="0">
              <a:solidFill>
                <a:srgbClr val="002060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itchFamily="18" charset="0"/>
              </a:rPr>
              <a:t>Speckle assisted digital holography</a:t>
            </a: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1" y="1453151"/>
            <a:ext cx="4936192" cy="4490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62000" y="6412468"/>
            <a:ext cx="807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Arial Narrow" pitchFamily="34" charset="0"/>
              </a:rPr>
              <a:t>Optics Letter 44 (2019) 5711 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219200"/>
            <a:ext cx="747776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990600" y="76200"/>
            <a:ext cx="807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itchFamily="18" charset="0"/>
              </a:rPr>
              <a:t>Enhanced resolution in speckle assisted DHM</a:t>
            </a:r>
          </a:p>
        </p:txBody>
      </p:sp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800" y="6172200"/>
            <a:ext cx="344805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324600" y="6172200"/>
            <a:ext cx="2590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MO=5X &amp; 0.1NA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" y="6412468"/>
            <a:ext cx="807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Arial Narrow" pitchFamily="34" charset="0"/>
              </a:rPr>
              <a:t>Optics Letter 44 (2019) 5711 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0"/>
            <a:ext cx="769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itchFamily="66" charset="0"/>
              </a:rPr>
              <a:t>Speckle assisted imaging: Single pixel holography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0" y="5438775"/>
            <a:ext cx="4661308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/>
          <a:srcRect b="6667"/>
          <a:stretch>
            <a:fillRect/>
          </a:stretch>
        </p:blipFill>
        <p:spPr bwMode="auto">
          <a:xfrm>
            <a:off x="0" y="2805545"/>
            <a:ext cx="649605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21" name="Picture 1"/>
          <p:cNvPicPr>
            <a:picLocks noChangeAspect="1" noChangeArrowheads="1"/>
          </p:cNvPicPr>
          <p:nvPr/>
        </p:nvPicPr>
        <p:blipFill>
          <a:blip r:embed="rId4"/>
          <a:srcRect l="6458" t="6571" r="3128"/>
          <a:stretch>
            <a:fillRect/>
          </a:stretch>
        </p:blipFill>
        <p:spPr bwMode="auto">
          <a:xfrm>
            <a:off x="0" y="1066800"/>
            <a:ext cx="9144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0"/>
            <a:ext cx="4620381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D:\IIST\IIST_Research_Work\Codes\Imaging\Computationalholography_Singlepixel\Fig1_changed.tif"/>
          <p:cNvPicPr>
            <a:picLocks noChangeAspect="1" noChangeArrowheads="1"/>
          </p:cNvPicPr>
          <p:nvPr/>
        </p:nvPicPr>
        <p:blipFill>
          <a:blip r:embed="rId3" cstate="print"/>
          <a:srcRect t="29167"/>
          <a:stretch>
            <a:fillRect/>
          </a:stretch>
        </p:blipFill>
        <p:spPr bwMode="auto">
          <a:xfrm>
            <a:off x="4937760" y="1295400"/>
            <a:ext cx="4206240" cy="2590788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5200"/>
            <a:ext cx="5562600" cy="52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2400" y="31242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For incoherent source illumination</a:t>
            </a:r>
          </a:p>
        </p:txBody>
      </p:sp>
      <p:sp>
        <p:nvSpPr>
          <p:cNvPr id="6" name="Oval 5"/>
          <p:cNvSpPr/>
          <p:nvPr/>
        </p:nvSpPr>
        <p:spPr>
          <a:xfrm>
            <a:off x="762000" y="4191000"/>
            <a:ext cx="6858000" cy="2133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27310" y="4591050"/>
            <a:ext cx="515449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04800" y="6412490"/>
            <a:ext cx="8610600" cy="307754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</a:rPr>
              <a:t>Opt. </a:t>
            </a:r>
            <a:r>
              <a:rPr lang="en-US" sz="1400" dirty="0" err="1">
                <a:solidFill>
                  <a:schemeClr val="tx2"/>
                </a:solidFill>
              </a:rPr>
              <a:t>Lett</a:t>
            </a:r>
            <a:r>
              <a:rPr lang="en-US" sz="1400" dirty="0">
                <a:solidFill>
                  <a:schemeClr val="tx2"/>
                </a:solidFill>
              </a:rPr>
              <a:t>. 42 (2017) 2515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95400" y="0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omic Sans MS" pitchFamily="66" charset="0"/>
                <a:cs typeface="Times New Roman" pitchFamily="18" charset="0"/>
              </a:rPr>
              <a:t>Correlation structure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0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omic Sans MS" pitchFamily="66" charset="0"/>
                <a:cs typeface="Times New Roman" pitchFamily="18" charset="0"/>
              </a:rPr>
              <a:t>Digital Channel</a:t>
            </a:r>
          </a:p>
        </p:txBody>
      </p:sp>
      <p:grpSp>
        <p:nvGrpSpPr>
          <p:cNvPr id="3" name="Group 151"/>
          <p:cNvGrpSpPr/>
          <p:nvPr/>
        </p:nvGrpSpPr>
        <p:grpSpPr>
          <a:xfrm>
            <a:off x="245800" y="2667000"/>
            <a:ext cx="2573600" cy="1334842"/>
            <a:chOff x="6573130" y="5972268"/>
            <a:chExt cx="2166424" cy="1108897"/>
          </a:xfrm>
        </p:grpSpPr>
        <p:sp>
          <p:nvSpPr>
            <p:cNvPr id="4" name="Rectangle 3"/>
            <p:cNvSpPr/>
            <p:nvPr/>
          </p:nvSpPr>
          <p:spPr>
            <a:xfrm rot="10800000">
              <a:off x="7306856" y="6072554"/>
              <a:ext cx="513609" cy="68036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 rot="10800000">
              <a:off x="7160111" y="6138203"/>
              <a:ext cx="513609" cy="68036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 rot="10800000">
              <a:off x="7013366" y="6203852"/>
              <a:ext cx="513609" cy="68036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10800000">
              <a:off x="6866621" y="6269502"/>
              <a:ext cx="513609" cy="68036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rot="10800000">
              <a:off x="6719875" y="6335151"/>
              <a:ext cx="513609" cy="68036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rot="10800000">
              <a:off x="6573130" y="6400800"/>
              <a:ext cx="513609" cy="68036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 flipV="1">
              <a:off x="7886114" y="6269502"/>
              <a:ext cx="525194" cy="393895"/>
            </a:xfrm>
            <a:prstGeom prst="line">
              <a:avLst/>
            </a:prstGeom>
            <a:ln w="2222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8345659" y="6006905"/>
              <a:ext cx="393895" cy="306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8004548" y="5972268"/>
              <a:ext cx="528614" cy="35035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2667000" y="685800"/>
            <a:ext cx="5638800" cy="3057158"/>
            <a:chOff x="1905000" y="838200"/>
            <a:chExt cx="5440680" cy="2828558"/>
          </a:xfrm>
        </p:grpSpPr>
        <p:grpSp>
          <p:nvGrpSpPr>
            <p:cNvPr id="14" name="Group 26"/>
            <p:cNvGrpSpPr/>
            <p:nvPr/>
          </p:nvGrpSpPr>
          <p:grpSpPr>
            <a:xfrm>
              <a:off x="1905000" y="838200"/>
              <a:ext cx="5440680" cy="2828558"/>
              <a:chOff x="2971800" y="3124200"/>
              <a:chExt cx="5440680" cy="2828558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5544426" y="3886200"/>
                <a:ext cx="1333500" cy="1493520"/>
              </a:xfrm>
              <a:prstGeom prst="rect">
                <a:avLst/>
              </a:prstGeom>
              <a:solidFill>
                <a:schemeClr val="bg2"/>
              </a:solidFill>
              <a:ln w="38100">
                <a:solidFill>
                  <a:schemeClr val="tx1"/>
                </a:solidFill>
              </a:ln>
              <a:scene3d>
                <a:camera prst="isometricOffAxis1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971800" y="3896048"/>
                <a:ext cx="1333500" cy="149352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  <a:scene3d>
                <a:camera prst="isometricOffAxis1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>
                <a:off x="3615982" y="4637062"/>
                <a:ext cx="3302978" cy="984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V="1">
                <a:off x="3615982" y="4006830"/>
                <a:ext cx="0" cy="10668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V="1">
                <a:off x="3402622" y="4303072"/>
                <a:ext cx="480060" cy="58674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ctangle 23"/>
              <p:cNvSpPr/>
              <p:nvPr/>
            </p:nvSpPr>
            <p:spPr>
              <a:xfrm>
                <a:off x="6259185" y="4010932"/>
                <a:ext cx="1333500" cy="1493520"/>
              </a:xfrm>
              <a:prstGeom prst="rect">
                <a:avLst/>
              </a:prstGeom>
              <a:solidFill>
                <a:schemeClr val="bg2"/>
              </a:solidFill>
              <a:ln w="38100">
                <a:solidFill>
                  <a:schemeClr val="tx1"/>
                </a:solidFill>
              </a:ln>
              <a:scene3d>
                <a:camera prst="isometricOffAxis1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 flipV="1">
                <a:off x="6918960" y="4113510"/>
                <a:ext cx="0" cy="1066800"/>
              </a:xfrm>
              <a:prstGeom prst="straightConnector1">
                <a:avLst/>
              </a:prstGeom>
              <a:ln w="25400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flipV="1">
                <a:off x="6671955" y="4370362"/>
                <a:ext cx="480060" cy="586740"/>
              </a:xfrm>
              <a:prstGeom prst="straightConnector1">
                <a:avLst/>
              </a:prstGeom>
              <a:ln w="25400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 flipV="1">
                <a:off x="3669322" y="4267200"/>
                <a:ext cx="3142958" cy="2667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5158740" y="4593570"/>
                <a:ext cx="3200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</a:rPr>
                  <a:t>z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124200" y="3124200"/>
                <a:ext cx="14935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002060"/>
                    </a:solidFill>
                  </a:rPr>
                  <a:t>Source plane (z=0)</a:t>
                </a: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7078980" y="4113510"/>
                <a:ext cx="1333500" cy="1493520"/>
              </a:xfrm>
              <a:prstGeom prst="rect">
                <a:avLst/>
              </a:prstGeom>
              <a:solidFill>
                <a:schemeClr val="bg2"/>
              </a:solidFill>
              <a:ln w="38100">
                <a:solidFill>
                  <a:schemeClr val="tx1"/>
                </a:solidFill>
              </a:ln>
              <a:scene3d>
                <a:camera prst="isometricOffAxis1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Straight Arrow Connector 30"/>
              <p:cNvCxnSpPr/>
              <p:nvPr/>
            </p:nvCxnSpPr>
            <p:spPr>
              <a:xfrm>
                <a:off x="3615982" y="4753590"/>
                <a:ext cx="3249638" cy="32004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 flipV="1">
                <a:off x="6502088" y="5549587"/>
                <a:ext cx="460365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 flipV="1">
                <a:off x="7239000" y="5650522"/>
                <a:ext cx="64008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6477000" y="5430128"/>
                <a:ext cx="5486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</a:rPr>
                  <a:t>-</a:t>
                </a:r>
                <a:r>
                  <a:rPr lang="en-US" sz="1300" dirty="0">
                    <a:solidFill>
                      <a:srgbClr val="002060"/>
                    </a:solidFill>
                  </a:rPr>
                  <a:t>z1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7399020" y="5660370"/>
                <a:ext cx="426720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00" dirty="0">
                    <a:solidFill>
                      <a:srgbClr val="002060"/>
                    </a:solidFill>
                  </a:rPr>
                  <a:t>z2</a:t>
                </a: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2163857" y="1505118"/>
              <a:ext cx="762476" cy="169423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  <a:ln>
              <a:solidFill>
                <a:schemeClr val="bg1">
                  <a:lumMod val="50000"/>
                </a:schemeClr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2919651" y="352449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5562600" y="1143000"/>
              <a:ext cx="9052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latin typeface="Cambria" pitchFamily="18" charset="0"/>
                </a:rPr>
                <a:t>Ic</a:t>
              </a:r>
              <a:r>
                <a:rPr lang="en-US" dirty="0">
                  <a:latin typeface="Cambria" pitchFamily="18" charset="0"/>
                </a:rPr>
                <a:t>(u</a:t>
              </a:r>
              <a:r>
                <a:rPr lang="en-US" baseline="-25000" dirty="0">
                  <a:latin typeface="Cambria" pitchFamily="18" charset="0"/>
                </a:rPr>
                <a:t>2</a:t>
              </a:r>
              <a:r>
                <a:rPr lang="en-US" dirty="0">
                  <a:latin typeface="Cambria" pitchFamily="18" charset="0"/>
                </a:rPr>
                <a:t>)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2514600" y="3505200"/>
              <a:ext cx="3751000" cy="0"/>
            </a:xfrm>
            <a:prstGeom prst="straightConnector1">
              <a:avLst/>
            </a:prstGeom>
            <a:ln w="254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5"/>
          <p:cNvSpPr txBox="1">
            <a:spLocks noChangeArrowheads="1"/>
          </p:cNvSpPr>
          <p:nvPr/>
        </p:nvSpPr>
        <p:spPr bwMode="auto">
          <a:xfrm>
            <a:off x="0" y="4419600"/>
            <a:ext cx="320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i="1" u="sng" dirty="0">
                <a:solidFill>
                  <a:srgbClr val="002060"/>
                </a:solidFill>
                <a:latin typeface="Calibri" pitchFamily="34" charset="0"/>
              </a:rPr>
              <a:t>Angular spectrum approach</a:t>
            </a:r>
          </a:p>
        </p:txBody>
      </p:sp>
      <p:graphicFrame>
        <p:nvGraphicFramePr>
          <p:cNvPr id="37" name="Object 4"/>
          <p:cNvGraphicFramePr>
            <a:graphicFrameLocks noChangeAspect="1"/>
          </p:cNvGraphicFramePr>
          <p:nvPr/>
        </p:nvGraphicFramePr>
        <p:xfrm>
          <a:off x="1485900" y="4953000"/>
          <a:ext cx="62484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124080" imgH="279360" progId="">
                  <p:embed/>
                </p:oleObj>
              </mc:Choice>
              <mc:Fallback>
                <p:oleObj name="Equation" r:id="rId3" imgW="3124080" imgH="279360" progId="">
                  <p:embed/>
                  <p:pic>
                    <p:nvPicPr>
                      <p:cNvPr id="3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5900" y="4953000"/>
                        <a:ext cx="6248400" cy="55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5"/>
          <p:cNvGraphicFramePr>
            <a:graphicFrameLocks noChangeAspect="1"/>
          </p:cNvGraphicFramePr>
          <p:nvPr/>
        </p:nvGraphicFramePr>
        <p:xfrm>
          <a:off x="3997325" y="5791200"/>
          <a:ext cx="221615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15920" imgH="279360" progId="">
                  <p:embed/>
                </p:oleObj>
              </mc:Choice>
              <mc:Fallback>
                <p:oleObj name="Equation" r:id="rId5" imgW="1015920" imgH="279360" progId="">
                  <p:embed/>
                  <p:pic>
                    <p:nvPicPr>
                      <p:cNvPr id="3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7325" y="5791200"/>
                        <a:ext cx="221615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IIST\Papers_Manuscript\Journal_Manusript &amp; Topic\Published\Hybrid_correlaHolo\Fig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914400"/>
            <a:ext cx="8760143" cy="285797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09600" y="3962400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Fig. Reconstructed images at three different depths from focal plane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4572000"/>
            <a:ext cx="6400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04800" y="6336268"/>
            <a:ext cx="8610600" cy="307754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</a:rPr>
              <a:t>Opt. </a:t>
            </a:r>
            <a:r>
              <a:rPr lang="en-US" sz="1400" dirty="0" err="1">
                <a:solidFill>
                  <a:schemeClr val="tx2"/>
                </a:solidFill>
              </a:rPr>
              <a:t>Lett</a:t>
            </a:r>
            <a:r>
              <a:rPr lang="en-US" sz="1400" dirty="0">
                <a:solidFill>
                  <a:schemeClr val="tx2"/>
                </a:solidFill>
              </a:rPr>
              <a:t>. 42 (2017) 2515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6800" y="0"/>
            <a:ext cx="6934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3D reconstruction results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"/>
          <p:cNvSpPr txBox="1"/>
          <p:nvPr/>
        </p:nvSpPr>
        <p:spPr>
          <a:xfrm>
            <a:off x="152400" y="990600"/>
            <a:ext cx="8839200" cy="1046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>
            <a:lvl1pPr>
              <a:defRPr sz="3800" b="1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lang="en-IN" sz="3600" dirty="0">
                <a:latin typeface="Comic Sans MS" panose="030F0702030302020204" pitchFamily="66" charset="0"/>
              </a:rPr>
              <a:t>STICH:</a:t>
            </a:r>
          </a:p>
          <a:p>
            <a:r>
              <a:rPr sz="2600" dirty="0">
                <a:latin typeface="Comic Sans MS" panose="030F0702030302020204" pitchFamily="66" charset="0"/>
              </a:rPr>
              <a:t>Structured light </a:t>
            </a:r>
            <a:r>
              <a:rPr lang="en-IN" sz="2600" dirty="0">
                <a:latin typeface="Comic Sans MS" panose="030F0702030302020204" pitchFamily="66" charset="0"/>
              </a:rPr>
              <a:t>illumination correlation holography</a:t>
            </a:r>
            <a:endParaRPr sz="2600" dirty="0">
              <a:latin typeface="Comic Sans MS" panose="030F0702030302020204" pitchFamily="66" charset="0"/>
            </a:endParaRPr>
          </a:p>
        </p:txBody>
      </p:sp>
      <p:pic>
        <p:nvPicPr>
          <p:cNvPr id="126" name="pasted_image_0_15.png" descr="pasted_image_0_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441" y="2871218"/>
            <a:ext cx="2885495" cy="22496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pasted_image_0_16.png" descr="pasted_image_0_1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760" y="2826320"/>
            <a:ext cx="3512109" cy="233940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244123-9380-D5C0-4ADF-1C0C4B98280A}"/>
              </a:ext>
            </a:extLst>
          </p:cNvPr>
          <p:cNvSpPr txBox="1"/>
          <p:nvPr/>
        </p:nvSpPr>
        <p:spPr>
          <a:xfrm>
            <a:off x="152400" y="6059269"/>
            <a:ext cx="899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i="0" dirty="0">
                <a:solidFill>
                  <a:srgbClr val="002060"/>
                </a:solidFill>
                <a:effectLst/>
              </a:rPr>
              <a:t>A. C. Mandal, T. Sarkar, Z. </a:t>
            </a:r>
            <a:r>
              <a:rPr lang="en-IN" sz="1400" i="0" dirty="0" err="1">
                <a:solidFill>
                  <a:srgbClr val="002060"/>
                </a:solidFill>
                <a:effectLst/>
              </a:rPr>
              <a:t>Zalevsky</a:t>
            </a:r>
            <a:r>
              <a:rPr lang="en-IN" sz="1400" i="0" dirty="0">
                <a:solidFill>
                  <a:srgbClr val="002060"/>
                </a:solidFill>
                <a:effectLst/>
              </a:rPr>
              <a:t>, and R. K. Singh,</a:t>
            </a:r>
            <a:r>
              <a:rPr lang="en-US" sz="1400" i="0" u="sng" dirty="0">
                <a:solidFill>
                  <a:srgbClr val="002060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IN" sz="1400" i="0" dirty="0">
                <a:solidFill>
                  <a:srgbClr val="002060"/>
                </a:solidFill>
                <a:effectLst/>
              </a:rPr>
              <a:t>Structured transmittance illumination correlation holography, Scientific Rep. 12 (2022) 4564</a:t>
            </a:r>
            <a:endParaRPr lang="en-IN" sz="1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asted_image_0_11.png" descr="pasted_image_0_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143000"/>
            <a:ext cx="5105400" cy="37338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235B556C-63B7-6BD7-E647-6AD655B24983}"/>
              </a:ext>
            </a:extLst>
          </p:cNvPr>
          <p:cNvSpPr txBox="1"/>
          <p:nvPr/>
        </p:nvSpPr>
        <p:spPr>
          <a:xfrm>
            <a:off x="1600200" y="152400"/>
            <a:ext cx="7085290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>
            <a:lvl1pPr>
              <a:defRPr sz="3800" b="1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lang="en-IN" sz="3300" dirty="0">
                <a:latin typeface="Agency FB" panose="020B0503020202020204" pitchFamily="34" charset="0"/>
              </a:rPr>
              <a:t>Stich:</a:t>
            </a:r>
            <a:endParaRPr sz="3300" dirty="0">
              <a:latin typeface="Agency FB" panose="020B05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513D22-3827-AC08-1DA8-24BC26656C78}"/>
              </a:ext>
            </a:extLst>
          </p:cNvPr>
          <p:cNvSpPr txBox="1"/>
          <p:nvPr/>
        </p:nvSpPr>
        <p:spPr>
          <a:xfrm>
            <a:off x="152400" y="6059269"/>
            <a:ext cx="899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i="0" dirty="0">
                <a:solidFill>
                  <a:srgbClr val="002060"/>
                </a:solidFill>
                <a:effectLst/>
              </a:rPr>
              <a:t>A. C. Mandal, T. Sarkar, Z. </a:t>
            </a:r>
            <a:r>
              <a:rPr lang="en-IN" sz="1400" i="0" dirty="0" err="1">
                <a:solidFill>
                  <a:srgbClr val="002060"/>
                </a:solidFill>
                <a:effectLst/>
              </a:rPr>
              <a:t>Zalevsky</a:t>
            </a:r>
            <a:r>
              <a:rPr lang="en-IN" sz="1400" i="0" dirty="0">
                <a:solidFill>
                  <a:srgbClr val="002060"/>
                </a:solidFill>
                <a:effectLst/>
              </a:rPr>
              <a:t>, and R. K. Singh,</a:t>
            </a:r>
            <a:r>
              <a:rPr lang="en-US" sz="1400" i="0" u="sng" dirty="0">
                <a:solidFill>
                  <a:srgbClr val="002060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IN" sz="1400" i="0" dirty="0">
                <a:solidFill>
                  <a:srgbClr val="002060"/>
                </a:solidFill>
                <a:effectLst/>
              </a:rPr>
              <a:t>Structured transmittance illumination correlation holography, Scientific Rep. 12 (2022) 4564</a:t>
            </a:r>
            <a:endParaRPr lang="en-IN" sz="14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Equation">
                <a:extLst>
                  <a:ext uri="{FF2B5EF4-FFF2-40B4-BE49-F238E27FC236}">
                    <a16:creationId xmlns:a16="http://schemas.microsoft.com/office/drawing/2014/main" id="{BD4E2E75-C74C-847B-C4A7-9D1BDD170765}"/>
                  </a:ext>
                </a:extLst>
              </p:cNvPr>
              <p:cNvSpPr txBox="1"/>
              <p:nvPr/>
            </p:nvSpPr>
            <p:spPr>
              <a:xfrm>
                <a:off x="5232401" y="2325468"/>
                <a:ext cx="3759200" cy="65312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0" tIns="0" rIns="0" bIns="0">
                <a:sp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1pPr>
                <a:lvl2pPr marL="0" marR="0" indent="457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2pPr>
                <a:lvl3pPr marL="0" marR="0" indent="914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3pPr>
                <a:lvl4pPr marL="0" marR="0" indent="1371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4pPr>
                <a:lvl5pPr marL="0" marR="0" indent="18288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5pPr>
                <a:lvl6pPr marL="0" marR="0" indent="22860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6pPr>
                <a:lvl7pPr marL="0" marR="0" indent="2743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7pPr>
                <a:lvl8pPr marL="0" marR="0" indent="3200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8pPr>
                <a:lvl9pPr marL="0" marR="0" indent="3657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9pPr>
              </a:lstStyle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)=⟨</m:t>
                      </m:r>
                      <m:r>
                        <m:rPr>
                          <m:sty m:val="p"/>
                        </m:rPr>
                        <a:rPr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m:rPr>
                          <m:sty m:val="p"/>
                        </m:rPr>
                        <a:rPr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sz="2100"/>
              </a:p>
            </p:txBody>
          </p:sp>
        </mc:Choice>
        <mc:Fallback xmlns="">
          <p:sp>
            <p:nvSpPr>
              <p:cNvPr id="6" name="Equation">
                <a:extLst>
                  <a:ext uri="{FF2B5EF4-FFF2-40B4-BE49-F238E27FC236}">
                    <a16:creationId xmlns:a16="http://schemas.microsoft.com/office/drawing/2014/main" id="{BD4E2E75-C74C-847B-C4A7-9D1BDD1707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2401" y="2325468"/>
                <a:ext cx="3759200" cy="653128"/>
              </a:xfrm>
              <a:prstGeom prst="rect">
                <a:avLst/>
              </a:prstGeom>
              <a:blipFill>
                <a:blip r:embed="rId4"/>
                <a:stretch>
                  <a:fillRect b="-1388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Equation">
                <a:extLst>
                  <a:ext uri="{FF2B5EF4-FFF2-40B4-BE49-F238E27FC236}">
                    <a16:creationId xmlns:a16="http://schemas.microsoft.com/office/drawing/2014/main" id="{0AB0935E-A7EA-8460-EF15-E1453DC867B1}"/>
                  </a:ext>
                </a:extLst>
              </p:cNvPr>
              <p:cNvSpPr txBox="1"/>
              <p:nvPr/>
            </p:nvSpPr>
            <p:spPr>
              <a:xfrm>
                <a:off x="5470690" y="3352800"/>
                <a:ext cx="2987510" cy="851640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1pPr>
                <a:lvl2pPr marL="0" marR="0" indent="457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2pPr>
                <a:lvl3pPr marL="0" marR="0" indent="914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3pPr>
                <a:lvl4pPr marL="0" marR="0" indent="1371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4pPr>
                <a:lvl5pPr marL="0" marR="0" indent="18288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5pPr>
                <a:lvl6pPr marL="0" marR="0" indent="22860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6pPr>
                <a:lvl7pPr marL="0" marR="0" indent="2743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7pPr>
                <a:lvl8pPr marL="0" marR="0" indent="3200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8pPr>
                <a:lvl9pPr marL="0" marR="0" indent="3657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9pPr>
              </a:lstStyle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limUpp>
                        <m:limUpp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limLow>
                            <m:limLowPr>
                              <m:ctrlP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∑</m:t>
                              </m:r>
                            </m:e>
                            <m:lim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=1,</m:t>
                              </m:r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lim>
                          </m:limLow>
                        </m:e>
                        <m:lim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lim>
                      </m:limUpp>
                      <m:sSub>
                        <m:sSub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2400"/>
              </a:p>
            </p:txBody>
          </p:sp>
        </mc:Choice>
        <mc:Fallback xmlns="">
          <p:sp>
            <p:nvSpPr>
              <p:cNvPr id="7" name="Equation">
                <a:extLst>
                  <a:ext uri="{FF2B5EF4-FFF2-40B4-BE49-F238E27FC236}">
                    <a16:creationId xmlns:a16="http://schemas.microsoft.com/office/drawing/2014/main" id="{0AB0935E-A7EA-8460-EF15-E1453DC867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0690" y="3352800"/>
                <a:ext cx="2987510" cy="851640"/>
              </a:xfrm>
              <a:prstGeom prst="rect">
                <a:avLst/>
              </a:prstGeom>
              <a:blipFill>
                <a:blip r:embed="rId5"/>
                <a:stretch>
                  <a:fillRect r="-13442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Equation">
                <a:extLst>
                  <a:ext uri="{FF2B5EF4-FFF2-40B4-BE49-F238E27FC236}">
                    <a16:creationId xmlns:a16="http://schemas.microsoft.com/office/drawing/2014/main" id="{5C661895-181B-96CE-E081-B0A4ABA20383}"/>
                  </a:ext>
                </a:extLst>
              </p:cNvPr>
              <p:cNvSpPr txBox="1"/>
              <p:nvPr/>
            </p:nvSpPr>
            <p:spPr>
              <a:xfrm>
                <a:off x="1779923" y="5126150"/>
                <a:ext cx="5332078" cy="123901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1pPr>
                <a:lvl2pPr marL="0" marR="0" indent="457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2pPr>
                <a:lvl3pPr marL="0" marR="0" indent="914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3pPr>
                <a:lvl4pPr marL="0" marR="0" indent="1371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4pPr>
                <a:lvl5pPr marL="0" marR="0" indent="18288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5pPr>
                <a:lvl6pPr marL="0" marR="0" indent="22860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6pPr>
                <a:lvl7pPr marL="0" marR="0" indent="27432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7pPr>
                <a:lvl8pPr marL="0" marR="0" indent="32004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8pPr>
                <a:lvl9pPr marL="0" marR="0" indent="365760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Calibri"/>
                  </a:defRPr>
                </a:lvl9pPr>
              </a:lstStyle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d>
                            <m:dPr>
                              <m:begChr m:val="["/>
                              <m:endChr m:val=""/>
                              <m:ctrlP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sz="1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sz="1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sz="1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sz="1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sz="1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sz="1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begChr m:val=""/>
                              <m:endChr m:val="]"/>
                              <m:ctrlP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sz="1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sz="1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sz="1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sz="1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sz="1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sz="1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/2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sz="1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sz="1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sz="1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sz="1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sz="1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sz="1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/2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sz="1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sz="1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sz="1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sz="1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sz="1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sz="1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∝∫</m:t>
                          </m:r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sty m:val="p"/>
                            </m:rP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⁡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sz="1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sz="1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sz="1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sz="1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sz="1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sz="1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r>
                                    <a:rPr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d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𝑑𝑥𝑑𝑦</m:t>
                          </m:r>
                        </m:e>
                      </m:eqAr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8" name="Equation">
                <a:extLst>
                  <a:ext uri="{FF2B5EF4-FFF2-40B4-BE49-F238E27FC236}">
                    <a16:creationId xmlns:a16="http://schemas.microsoft.com/office/drawing/2014/main" id="{5C661895-181B-96CE-E081-B0A4ABA20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9923" y="5126150"/>
                <a:ext cx="5332078" cy="1239013"/>
              </a:xfrm>
              <a:prstGeom prst="rect">
                <a:avLst/>
              </a:prstGeom>
              <a:blipFill>
                <a:blip r:embed="rId6"/>
                <a:stretch>
                  <a:fillRect r="-64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Algorithm_chart_1.png" descr="Algorithm_chart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066800"/>
            <a:ext cx="5376354" cy="500995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5A2E93E0-3254-BE5E-3253-9E59AFAE71FD}"/>
              </a:ext>
            </a:extLst>
          </p:cNvPr>
          <p:cNvSpPr txBox="1"/>
          <p:nvPr/>
        </p:nvSpPr>
        <p:spPr>
          <a:xfrm>
            <a:off x="1371600" y="0"/>
            <a:ext cx="7313890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>
            <a:lvl1pPr>
              <a:defRPr sz="3800" b="1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lang="en-IN" sz="3300" dirty="0">
                <a:latin typeface="Agency FB" panose="020B0503020202020204" pitchFamily="34" charset="0"/>
              </a:rPr>
              <a:t>Protocol: </a:t>
            </a:r>
            <a:r>
              <a:rPr sz="3300" dirty="0">
                <a:latin typeface="Agency FB" panose="020B0503020202020204" pitchFamily="34" charset="0"/>
              </a:rPr>
              <a:t>Structured light </a:t>
            </a:r>
            <a:r>
              <a:rPr lang="en-IN" sz="3300" dirty="0">
                <a:latin typeface="Agency FB" panose="020B0503020202020204" pitchFamily="34" charset="0"/>
              </a:rPr>
              <a:t>…</a:t>
            </a:r>
            <a:endParaRPr sz="3300" dirty="0">
              <a:latin typeface="Agency FB" panose="020B0503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24769B-F31B-4907-4FF8-7C7D4B791508}"/>
              </a:ext>
            </a:extLst>
          </p:cNvPr>
          <p:cNvSpPr txBox="1"/>
          <p:nvPr/>
        </p:nvSpPr>
        <p:spPr>
          <a:xfrm>
            <a:off x="0" y="6258580"/>
            <a:ext cx="899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i="0" dirty="0">
                <a:solidFill>
                  <a:srgbClr val="002060"/>
                </a:solidFill>
                <a:effectLst/>
              </a:rPr>
              <a:t>A. C. Mandal, T. Sarkar, Z. </a:t>
            </a:r>
            <a:r>
              <a:rPr lang="en-IN" sz="1400" i="0" dirty="0" err="1">
                <a:solidFill>
                  <a:srgbClr val="002060"/>
                </a:solidFill>
                <a:effectLst/>
              </a:rPr>
              <a:t>Zalevsky</a:t>
            </a:r>
            <a:r>
              <a:rPr lang="en-IN" sz="1400" i="0" dirty="0">
                <a:solidFill>
                  <a:srgbClr val="002060"/>
                </a:solidFill>
                <a:effectLst/>
              </a:rPr>
              <a:t>, and R. K. Singh,</a:t>
            </a:r>
            <a:r>
              <a:rPr lang="en-US" sz="1400" i="0" u="sng" dirty="0">
                <a:solidFill>
                  <a:srgbClr val="002060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IN" sz="1400" i="0" dirty="0">
                <a:solidFill>
                  <a:srgbClr val="002060"/>
                </a:solidFill>
                <a:effectLst/>
              </a:rPr>
              <a:t>Structured transmittance illumination correlation holography, Scientific Rep. 12 (2022) 4564</a:t>
            </a:r>
            <a:endParaRPr lang="en-IN" sz="1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86AC25-E89B-7FB4-2E9A-233674056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19200"/>
            <a:ext cx="6686884" cy="4648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1724BE-C8E7-EB80-F22B-49FAE438DC51}"/>
              </a:ext>
            </a:extLst>
          </p:cNvPr>
          <p:cNvSpPr txBox="1"/>
          <p:nvPr/>
        </p:nvSpPr>
        <p:spPr>
          <a:xfrm>
            <a:off x="152400" y="5826411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</a:rPr>
              <a:t>Light: temporally and spatially confined in phase space (source: Takeda et al , Opt. Rev. 21 (2014) 849)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82D880-46B1-B598-3E6D-B16CEBA80975}"/>
              </a:ext>
            </a:extLst>
          </p:cNvPr>
          <p:cNvSpPr txBox="1"/>
          <p:nvPr/>
        </p:nvSpPr>
        <p:spPr>
          <a:xfrm>
            <a:off x="1252784" y="76200"/>
            <a:ext cx="301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Light fields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13117A-7E93-1B22-2A09-5C276140B9D8}"/>
              </a:ext>
            </a:extLst>
          </p:cNvPr>
          <p:cNvSpPr txBox="1"/>
          <p:nvPr/>
        </p:nvSpPr>
        <p:spPr>
          <a:xfrm>
            <a:off x="6248400" y="990600"/>
            <a:ext cx="26670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Font typeface="Wingdings" pitchFamily="2" charset="2"/>
              <a:buChar char="q"/>
            </a:pPr>
            <a:r>
              <a:rPr lang="en-US" sz="2800" b="1" dirty="0">
                <a:solidFill>
                  <a:srgbClr val="002060"/>
                </a:solidFill>
              </a:rPr>
              <a:t>Amplitude </a:t>
            </a:r>
          </a:p>
          <a:p>
            <a:pPr>
              <a:lnSpc>
                <a:spcPct val="200000"/>
              </a:lnSpc>
              <a:buFont typeface="Wingdings" pitchFamily="2" charset="2"/>
              <a:buChar char="q"/>
            </a:pPr>
            <a:r>
              <a:rPr lang="en-US" sz="2800" b="1" dirty="0">
                <a:solidFill>
                  <a:srgbClr val="002060"/>
                </a:solidFill>
              </a:rPr>
              <a:t>Phase </a:t>
            </a:r>
          </a:p>
          <a:p>
            <a:pPr>
              <a:lnSpc>
                <a:spcPct val="200000"/>
              </a:lnSpc>
              <a:buFont typeface="Wingdings" pitchFamily="2" charset="2"/>
              <a:buChar char="q"/>
            </a:pPr>
            <a:r>
              <a:rPr lang="en-US" sz="2800" b="1" dirty="0">
                <a:solidFill>
                  <a:srgbClr val="002060"/>
                </a:solidFill>
              </a:rPr>
              <a:t>Correlations </a:t>
            </a:r>
          </a:p>
          <a:p>
            <a:r>
              <a:rPr lang="en-US" sz="2000" b="1" dirty="0">
                <a:solidFill>
                  <a:srgbClr val="002060"/>
                </a:solidFill>
              </a:rPr>
              <a:t>Single point (polarization) and Two point correlations</a:t>
            </a:r>
          </a:p>
        </p:txBody>
      </p:sp>
    </p:spTree>
    <p:extLst>
      <p:ext uri="{BB962C8B-B14F-4D97-AF65-F5344CB8AC3E}">
        <p14:creationId xmlns:p14="http://schemas.microsoft.com/office/powerpoint/2010/main" val="258884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asted_image_0_10.png" descr="pasted_image_0_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753" y="914400"/>
            <a:ext cx="6264494" cy="54864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6FFD7065-2F45-AD78-9157-22B8D7144A3D}"/>
              </a:ext>
            </a:extLst>
          </p:cNvPr>
          <p:cNvSpPr txBox="1"/>
          <p:nvPr/>
        </p:nvSpPr>
        <p:spPr>
          <a:xfrm>
            <a:off x="1295400" y="0"/>
            <a:ext cx="7848600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>
            <a:lvl1pPr>
              <a:defRPr sz="3800" b="1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lang="en-IN" sz="3300" dirty="0">
                <a:latin typeface="Agency FB" panose="020B0503020202020204" pitchFamily="34" charset="0"/>
              </a:rPr>
              <a:t>Results: Stich</a:t>
            </a:r>
            <a:endParaRPr sz="3300" dirty="0">
              <a:latin typeface="Agency FB" panose="020B0503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7F98C2-10F1-EA61-4C7B-C09C24F2ABA5}"/>
              </a:ext>
            </a:extLst>
          </p:cNvPr>
          <p:cNvSpPr txBox="1"/>
          <p:nvPr/>
        </p:nvSpPr>
        <p:spPr>
          <a:xfrm>
            <a:off x="0" y="6410980"/>
            <a:ext cx="899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i="0" dirty="0">
                <a:solidFill>
                  <a:srgbClr val="002060"/>
                </a:solidFill>
                <a:effectLst/>
              </a:rPr>
              <a:t>A. C. Mandal, T. Sarkar, Z. </a:t>
            </a:r>
            <a:r>
              <a:rPr lang="en-IN" sz="1400" i="0" dirty="0" err="1">
                <a:solidFill>
                  <a:srgbClr val="002060"/>
                </a:solidFill>
                <a:effectLst/>
              </a:rPr>
              <a:t>Zalevsky</a:t>
            </a:r>
            <a:r>
              <a:rPr lang="en-IN" sz="1400" i="0" dirty="0">
                <a:solidFill>
                  <a:srgbClr val="002060"/>
                </a:solidFill>
                <a:effectLst/>
              </a:rPr>
              <a:t>, and R. K. Singh,</a:t>
            </a:r>
            <a:r>
              <a:rPr lang="en-US" sz="1400" i="0" u="sng" dirty="0">
                <a:solidFill>
                  <a:srgbClr val="002060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IN" sz="1400" i="0" dirty="0">
                <a:solidFill>
                  <a:srgbClr val="002060"/>
                </a:solidFill>
                <a:effectLst/>
              </a:rPr>
              <a:t>Structured transmittance illumination correlation holography, Scientific Rep. 12 (2022) 4564</a:t>
            </a:r>
            <a:endParaRPr lang="en-IN" sz="1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640" y="764704"/>
            <a:ext cx="30243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rgbClr val="002060"/>
                </a:solidFill>
                <a:latin typeface="Agency FB" panose="020B0503020202020204" pitchFamily="34" charset="0"/>
                <a:cs typeface="Aharoni" pitchFamily="2" charset="-79"/>
              </a:rPr>
              <a:t>Conclusion: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400" y="1600200"/>
            <a:ext cx="763284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200" dirty="0">
                <a:solidFill>
                  <a:srgbClr val="002060"/>
                </a:solidFill>
              </a:rPr>
              <a:t>Issue of imaging through/with randomness is discussed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200" dirty="0">
                <a:solidFill>
                  <a:srgbClr val="002060"/>
                </a:solidFill>
              </a:rPr>
              <a:t>Randomness of the light can be used to design and develop new and un-conventional imaging systems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200" dirty="0">
                <a:solidFill>
                  <a:srgbClr val="002060"/>
                </a:solidFill>
              </a:rPr>
              <a:t>Some of our contributions in this area are  covered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200" dirty="0">
                <a:solidFill>
                  <a:srgbClr val="002060"/>
                </a:solidFill>
              </a:rPr>
              <a:t>Role of randomness assisted imaging and technologies are highlighted for different applications</a:t>
            </a:r>
          </a:p>
          <a:p>
            <a:pPr marL="457200" indent="-457200">
              <a:buFont typeface="Wingdings" pitchFamily="2" charset="2"/>
              <a:buChar char="q"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894710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A85DC68-CDEB-3C3F-3CBC-AA10CCC304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128" y="2219695"/>
            <a:ext cx="4295692" cy="34191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E399259-8545-E69C-D5FF-FE67E77F6695}"/>
              </a:ext>
            </a:extLst>
          </p:cNvPr>
          <p:cNvSpPr/>
          <p:nvPr/>
        </p:nvSpPr>
        <p:spPr>
          <a:xfrm>
            <a:off x="1295400" y="457200"/>
            <a:ext cx="3810000" cy="6096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altLang="ja-JP" sz="3300" b="1" dirty="0">
                <a:solidFill>
                  <a:srgbClr val="002060"/>
                </a:solidFill>
                <a:latin typeface="Comic Sans MS" panose="030F0702030302020204" pitchFamily="66" charset="0"/>
                <a:ea typeface="+mj-ea"/>
                <a:cs typeface="+mj-cs"/>
              </a:rPr>
              <a:t>Acknowledgement</a:t>
            </a:r>
          </a:p>
        </p:txBody>
      </p:sp>
      <p:pic>
        <p:nvPicPr>
          <p:cNvPr id="10242" name="Picture 2" descr="SCIENCE AND ENGINEERING RESEARCH BOARD (SERB) Call for Research Proposals">
            <a:extLst>
              <a:ext uri="{FF2B5EF4-FFF2-40B4-BE49-F238E27FC236}">
                <a16:creationId xmlns:a16="http://schemas.microsoft.com/office/drawing/2014/main" id="{4C266DC1-2393-41CE-9A03-93B41E14A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37" y="1142944"/>
            <a:ext cx="2819401" cy="98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Welcome to Biotechnology | Biotechnology">
            <a:extLst>
              <a:ext uri="{FF2B5EF4-FFF2-40B4-BE49-F238E27FC236}">
                <a16:creationId xmlns:a16="http://schemas.microsoft.com/office/drawing/2014/main" id="{9FD1D7C8-1892-3BF2-F94E-92CE2534E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992" y="838200"/>
            <a:ext cx="2819401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ouncil of Scientific and Industrial Research - Wikipedia">
            <a:extLst>
              <a:ext uri="{FF2B5EF4-FFF2-40B4-BE49-F238E27FC236}">
                <a16:creationId xmlns:a16="http://schemas.microsoft.com/office/drawing/2014/main" id="{6B0F3670-8372-94AA-F972-34D302E30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33800"/>
            <a:ext cx="1828800" cy="183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>
            <a:extLst>
              <a:ext uri="{FF2B5EF4-FFF2-40B4-BE49-F238E27FC236}">
                <a16:creationId xmlns:a16="http://schemas.microsoft.com/office/drawing/2014/main" id="{165E0CD7-A239-73A1-2B1C-01E255159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416" y="3827700"/>
            <a:ext cx="2189639" cy="165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B02BE7-189C-33B8-BF22-127CD221FAA1}"/>
              </a:ext>
            </a:extLst>
          </p:cNvPr>
          <p:cNvSpPr txBox="1"/>
          <p:nvPr/>
        </p:nvSpPr>
        <p:spPr>
          <a:xfrm>
            <a:off x="6859427" y="2247911"/>
            <a:ext cx="2086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dirty="0"/>
              <a:t>BT/PR35557/MED/707/2019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1EE4C3-A438-AEB8-EB36-0CB83C9F72BE}"/>
              </a:ext>
            </a:extLst>
          </p:cNvPr>
          <p:cNvSpPr txBox="1"/>
          <p:nvPr/>
        </p:nvSpPr>
        <p:spPr>
          <a:xfrm>
            <a:off x="181036" y="2247910"/>
            <a:ext cx="20869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dirty="0"/>
              <a:t>CORE/2019/000026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E8C7DA-BB15-EBC0-51AB-4155B0D31026}"/>
              </a:ext>
            </a:extLst>
          </p:cNvPr>
          <p:cNvSpPr txBox="1"/>
          <p:nvPr/>
        </p:nvSpPr>
        <p:spPr>
          <a:xfrm>
            <a:off x="6942538" y="2920425"/>
            <a:ext cx="1744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dirty="0"/>
              <a:t>58/14/0/2021-BRNS/37092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6792D3-FF3F-6B43-1DDC-661E749F3A43}"/>
              </a:ext>
            </a:extLst>
          </p:cNvPr>
          <p:cNvSpPr txBox="1"/>
          <p:nvPr/>
        </p:nvSpPr>
        <p:spPr>
          <a:xfrm>
            <a:off x="381000" y="5742057"/>
            <a:ext cx="8686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700" dirty="0" err="1"/>
              <a:t>Dr.</a:t>
            </a:r>
            <a:r>
              <a:rPr lang="en-IN" sz="1700" dirty="0"/>
              <a:t> </a:t>
            </a:r>
            <a:r>
              <a:rPr lang="en-IN" sz="1700" dirty="0" err="1"/>
              <a:t>Vinu</a:t>
            </a:r>
            <a:r>
              <a:rPr lang="en-IN" sz="1700" dirty="0"/>
              <a:t> R V &amp; </a:t>
            </a:r>
            <a:r>
              <a:rPr lang="en-IN" sz="1700" dirty="0" err="1"/>
              <a:t>Dr.</a:t>
            </a:r>
            <a:r>
              <a:rPr lang="en-IN" sz="1700" dirty="0"/>
              <a:t> </a:t>
            </a:r>
            <a:r>
              <a:rPr lang="en-IN" sz="1700" dirty="0" err="1"/>
              <a:t>Darshika</a:t>
            </a:r>
            <a:r>
              <a:rPr lang="en-IN" sz="1700" dirty="0"/>
              <a:t> Singh, IIST-Trivandrum</a:t>
            </a:r>
          </a:p>
          <a:p>
            <a:r>
              <a:rPr lang="en-IN" sz="1700" dirty="0"/>
              <a:t>Master students: Niraj </a:t>
            </a:r>
            <a:r>
              <a:rPr lang="en-IN" sz="1700" dirty="0" err="1"/>
              <a:t>Soni</a:t>
            </a:r>
            <a:r>
              <a:rPr lang="en-IN" sz="1700" dirty="0"/>
              <a:t>, Atul </a:t>
            </a:r>
            <a:r>
              <a:rPr lang="en-IN" sz="1700" dirty="0" err="1"/>
              <a:t>Somukuwar</a:t>
            </a:r>
            <a:r>
              <a:rPr lang="en-IN" sz="1700" dirty="0"/>
              <a:t>, Annie Varghese, </a:t>
            </a:r>
            <a:r>
              <a:rPr lang="en-IN" sz="1700" dirty="0" err="1"/>
              <a:t>Sreelal</a:t>
            </a:r>
            <a:r>
              <a:rPr lang="en-IN" sz="1700" dirty="0"/>
              <a:t> M,  </a:t>
            </a:r>
          </a:p>
        </p:txBody>
      </p:sp>
    </p:spTree>
    <p:extLst>
      <p:ext uri="{BB962C8B-B14F-4D97-AF65-F5344CB8AC3E}">
        <p14:creationId xmlns:p14="http://schemas.microsoft.com/office/powerpoint/2010/main" val="20542806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710451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2286000" y="0"/>
            <a:ext cx="5486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Seeing and Imaging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11404" y="1752600"/>
            <a:ext cx="4032596" cy="2028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Font typeface="Wingdings" pitchFamily="2" charset="2"/>
              <a:buChar char="q"/>
            </a:pPr>
            <a:r>
              <a:rPr lang="en-US" sz="22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Propagation induced  effects</a:t>
            </a:r>
          </a:p>
          <a:p>
            <a:pPr>
              <a:lnSpc>
                <a:spcPct val="200000"/>
              </a:lnSpc>
              <a:buFont typeface="Wingdings" pitchFamily="2" charset="2"/>
              <a:buChar char="q"/>
            </a:pPr>
            <a:r>
              <a:rPr lang="en-US" sz="22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Filtering</a:t>
            </a:r>
          </a:p>
          <a:p>
            <a:pPr>
              <a:lnSpc>
                <a:spcPct val="200000"/>
              </a:lnSpc>
              <a:buFont typeface="Wingdings" pitchFamily="2" charset="2"/>
              <a:buChar char="q"/>
            </a:pPr>
            <a:r>
              <a:rPr lang="en-US" sz="22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Information processing</a:t>
            </a:r>
          </a:p>
        </p:txBody>
      </p:sp>
      <p:pic>
        <p:nvPicPr>
          <p:cNvPr id="9" name="Picture 2" descr="C:\Users\RAKESH\Desktop\laser-light-sources-in-digital-projectors-fig1-l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1729651" y="4498960"/>
            <a:ext cx="2302947" cy="1589033"/>
          </a:xfrm>
          <a:prstGeom prst="rect">
            <a:avLst/>
          </a:prstGeom>
          <a:noFill/>
        </p:spPr>
      </p:pic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5659438" y="4876800"/>
          <a:ext cx="243205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04840" imgH="253800" progId="Equation.DSMT4">
                  <p:embed/>
                </p:oleObj>
              </mc:Choice>
              <mc:Fallback>
                <p:oleObj name="Equation" r:id="rId3" imgW="1104840" imgH="25380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9438" y="4876800"/>
                        <a:ext cx="2432050" cy="55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F02A133A-FEAB-6ACD-E241-702B84ED48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45564"/>
            <a:ext cx="4023370" cy="3017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066800"/>
            <a:ext cx="3810000" cy="2424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" y="3810000"/>
            <a:ext cx="5410200" cy="742950"/>
          </a:xfrm>
          <a:prstGeom prst="rect">
            <a:avLst/>
          </a:prstGeom>
          <a:noFill/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00200" y="0"/>
            <a:ext cx="5943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Imaging: Basic principle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0600" y="4800600"/>
            <a:ext cx="3812198" cy="81915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990600"/>
            <a:ext cx="41719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371600" y="5791200"/>
            <a:ext cx="5562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rgbClr val="002060"/>
                </a:solidFill>
                <a:latin typeface="+mj-lt"/>
                <a:cs typeface="Calibri" pitchFamily="34" charset="0"/>
              </a:rPr>
              <a:t>Resolution: is limited by diffraction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38400" y="6488668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J. Goodman, Fourier Optics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0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Britannic Bold" pitchFamily="34" charset="0"/>
                <a:cs typeface="Aharoni" pitchFamily="2" charset="-79"/>
              </a:rPr>
              <a:t>Resolution limit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 l="10232" t="8063" r="9194" b="8614"/>
          <a:stretch>
            <a:fillRect/>
          </a:stretch>
        </p:blipFill>
        <p:spPr>
          <a:xfrm>
            <a:off x="277888" y="1187310"/>
            <a:ext cx="4026310" cy="3962400"/>
          </a:xfrm>
          <a:prstGeom prst="rect">
            <a:avLst/>
          </a:prstGeom>
          <a:noFill/>
          <a:ln/>
        </p:spPr>
      </p:pic>
      <p:sp>
        <p:nvSpPr>
          <p:cNvPr id="4" name="TextBox 3"/>
          <p:cNvSpPr txBox="1"/>
          <p:nvPr/>
        </p:nvSpPr>
        <p:spPr>
          <a:xfrm>
            <a:off x="6142703" y="374398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Airy disc </a:t>
            </a:r>
          </a:p>
        </p:txBody>
      </p:sp>
      <p:graphicFrame>
        <p:nvGraphicFramePr>
          <p:cNvPr id="5" name="Object 1"/>
          <p:cNvGraphicFramePr>
            <a:graphicFrameLocks noChangeAspect="1"/>
          </p:cNvGraphicFramePr>
          <p:nvPr/>
        </p:nvGraphicFramePr>
        <p:xfrm>
          <a:off x="3624543" y="5791200"/>
          <a:ext cx="2090457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63225" imgH="165028" progId="Equation.3">
                  <p:embed/>
                </p:oleObj>
              </mc:Choice>
              <mc:Fallback>
                <p:oleObj name="Equation" r:id="rId3" imgW="863225" imgH="165028" progId="Equation.3">
                  <p:embed/>
                  <p:pic>
                    <p:nvPicPr>
                      <p:cNvPr id="5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4543" y="5791200"/>
                        <a:ext cx="2090457" cy="390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62343" y="57912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Resolution limit: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18903" y="426720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Point spread function is:</a:t>
            </a:r>
          </a:p>
          <a:p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3386563"/>
              </p:ext>
            </p:extLst>
          </p:nvPr>
        </p:nvGraphicFramePr>
        <p:xfrm>
          <a:off x="6295103" y="4953000"/>
          <a:ext cx="2620297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41120" imgH="393480" progId="Equation.3">
                  <p:embed/>
                </p:oleObj>
              </mc:Choice>
              <mc:Fallback>
                <p:oleObj name="Equation" r:id="rId5" imgW="1041120" imgH="393480" progId="Equation.3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5103" y="4953000"/>
                        <a:ext cx="2620297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9588435"/>
              </p:ext>
            </p:extLst>
          </p:nvPr>
        </p:nvGraphicFramePr>
        <p:xfrm>
          <a:off x="6447504" y="6096000"/>
          <a:ext cx="1981199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74360" imgH="164880" progId="Equation.3">
                  <p:embed/>
                </p:oleObj>
              </mc:Choice>
              <mc:Fallback>
                <p:oleObj name="Equation" r:id="rId7" imgW="774360" imgH="164880" progId="Equation.3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7504" y="6096000"/>
                        <a:ext cx="1981199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136BC7DB-0CF8-D5E7-74B0-173689A956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84" y="1220607"/>
            <a:ext cx="2362200" cy="23622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0" y="0"/>
            <a:ext cx="4175125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Optical Imaging</a:t>
            </a:r>
            <a:endParaRPr lang="en-IN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" name="Group 15"/>
          <p:cNvGrpSpPr>
            <a:grpSpLocks noChangeAspect="1"/>
          </p:cNvGrpSpPr>
          <p:nvPr/>
        </p:nvGrpSpPr>
        <p:grpSpPr bwMode="auto">
          <a:xfrm>
            <a:off x="4787900" y="838200"/>
            <a:ext cx="3859213" cy="1395412"/>
            <a:chOff x="323528" y="1739445"/>
            <a:chExt cx="4824536" cy="2155659"/>
          </a:xfrm>
        </p:grpSpPr>
        <p:sp>
          <p:nvSpPr>
            <p:cNvPr id="4" name="Oval 3"/>
            <p:cNvSpPr/>
            <p:nvPr/>
          </p:nvSpPr>
          <p:spPr>
            <a:xfrm>
              <a:off x="2556191" y="1739445"/>
              <a:ext cx="504086" cy="1655369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/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323528" y="2565903"/>
              <a:ext cx="4824536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>
              <a:off x="793876" y="2757190"/>
              <a:ext cx="1728576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3078137" y="2781714"/>
              <a:ext cx="1728577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12"/>
            <p:cNvSpPr txBox="1">
              <a:spLocks noChangeArrowheads="1"/>
            </p:cNvSpPr>
            <p:nvPr/>
          </p:nvSpPr>
          <p:spPr bwMode="auto">
            <a:xfrm>
              <a:off x="1475656" y="2708920"/>
              <a:ext cx="43204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/>
                <a:t>2</a:t>
              </a:r>
              <a:r>
                <a:rPr lang="en-US" sz="1200" i="1"/>
                <a:t>f</a:t>
              </a:r>
              <a:endParaRPr lang="en-IN" sz="1200" i="1"/>
            </a:p>
          </p:txBody>
        </p:sp>
        <p:sp>
          <p:nvSpPr>
            <p:cNvPr id="9" name="TextBox 13"/>
            <p:cNvSpPr txBox="1">
              <a:spLocks noChangeArrowheads="1"/>
            </p:cNvSpPr>
            <p:nvPr/>
          </p:nvSpPr>
          <p:spPr bwMode="auto">
            <a:xfrm>
              <a:off x="3805670" y="2747557"/>
              <a:ext cx="43204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/>
                <a:t>2</a:t>
              </a:r>
              <a:r>
                <a:rPr lang="en-US" sz="1200" i="1"/>
                <a:t>f</a:t>
              </a:r>
              <a:endParaRPr lang="en-IN" sz="1200" i="1"/>
            </a:p>
          </p:txBody>
        </p:sp>
        <p:sp>
          <p:nvSpPr>
            <p:cNvPr id="10" name="TextBox 14"/>
            <p:cNvSpPr txBox="1">
              <a:spLocks noChangeArrowheads="1"/>
            </p:cNvSpPr>
            <p:nvPr/>
          </p:nvSpPr>
          <p:spPr bwMode="auto">
            <a:xfrm>
              <a:off x="2339750" y="3467637"/>
              <a:ext cx="1404156" cy="427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>
                  <a:latin typeface="Aharoni" pitchFamily="2" charset="-79"/>
                  <a:cs typeface="Aharoni" pitchFamily="2" charset="-79"/>
                </a:rPr>
                <a:t>Imaging lens</a:t>
              </a:r>
              <a:endParaRPr lang="en-IN" sz="1200">
                <a:latin typeface="Aharoni" pitchFamily="2" charset="-79"/>
                <a:cs typeface="Aharoni" pitchFamily="2" charset="-79"/>
              </a:endParaRPr>
            </a:p>
          </p:txBody>
        </p:sp>
      </p:grpSp>
      <p:sp>
        <p:nvSpPr>
          <p:cNvPr id="11" name="TextBox 16"/>
          <p:cNvSpPr txBox="1">
            <a:spLocks noChangeArrowheads="1"/>
          </p:cNvSpPr>
          <p:nvPr/>
        </p:nvSpPr>
        <p:spPr bwMode="auto">
          <a:xfrm>
            <a:off x="179388" y="1341437"/>
            <a:ext cx="4752975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dirty="0">
                <a:latin typeface="Aharoni" pitchFamily="2" charset="-79"/>
                <a:cs typeface="Aharoni" pitchFamily="2" charset="-79"/>
              </a:rPr>
              <a:t>An Imaging Lens</a:t>
            </a:r>
            <a:endParaRPr lang="en-IN" dirty="0">
              <a:latin typeface="Aharoni" pitchFamily="2" charset="-79"/>
              <a:cs typeface="Aharoni" pitchFamily="2" charset="-79"/>
            </a:endParaRPr>
          </a:p>
          <a:p>
            <a:pPr>
              <a:buFont typeface="Wingdings" pitchFamily="2" charset="2"/>
              <a:buChar char="v"/>
            </a:pPr>
            <a:endParaRPr lang="en-US" dirty="0">
              <a:latin typeface="Aharoni" pitchFamily="2" charset="-79"/>
              <a:cs typeface="Aharoni" pitchFamily="2" charset="-79"/>
            </a:endParaRPr>
          </a:p>
          <a:p>
            <a:endParaRPr lang="en-US" dirty="0">
              <a:latin typeface="Aharoni" pitchFamily="2" charset="-79"/>
              <a:cs typeface="Aharoni" pitchFamily="2" charset="-79"/>
            </a:endParaRPr>
          </a:p>
          <a:p>
            <a:pPr>
              <a:buFont typeface="Wingdings" pitchFamily="2" charset="2"/>
              <a:buChar char="v"/>
            </a:pPr>
            <a:r>
              <a:rPr lang="en-US" dirty="0">
                <a:latin typeface="Aharoni" pitchFamily="2" charset="-79"/>
                <a:cs typeface="Aharoni" pitchFamily="2" charset="-79"/>
              </a:rPr>
              <a:t>Microscopy: desired to get higher resolution</a:t>
            </a:r>
          </a:p>
          <a:p>
            <a:pPr>
              <a:buFont typeface="Wingdings" pitchFamily="2" charset="2"/>
              <a:buChar char="v"/>
            </a:pPr>
            <a:endParaRPr lang="en-US" dirty="0">
              <a:latin typeface="Aharoni" pitchFamily="2" charset="-79"/>
              <a:cs typeface="Aharoni" pitchFamily="2" charset="-79"/>
            </a:endParaRPr>
          </a:p>
          <a:p>
            <a:pPr>
              <a:buFont typeface="Wingdings" pitchFamily="2" charset="2"/>
              <a:buChar char="v"/>
            </a:pPr>
            <a:endParaRPr lang="en-US" dirty="0">
              <a:latin typeface="Aharoni" pitchFamily="2" charset="-79"/>
              <a:cs typeface="Aharoni" pitchFamily="2" charset="-79"/>
            </a:endParaRPr>
          </a:p>
          <a:p>
            <a:endParaRPr lang="en-US" dirty="0">
              <a:latin typeface="Aharoni" pitchFamily="2" charset="-79"/>
              <a:cs typeface="Aharoni" pitchFamily="2" charset="-79"/>
            </a:endParaRPr>
          </a:p>
          <a:p>
            <a:endParaRPr lang="en-US" dirty="0">
              <a:latin typeface="Aharoni" pitchFamily="2" charset="-79"/>
              <a:cs typeface="Aharoni" pitchFamily="2" charset="-79"/>
            </a:endParaRPr>
          </a:p>
          <a:p>
            <a:pPr>
              <a:buFont typeface="Wingdings" pitchFamily="2" charset="2"/>
              <a:buChar char="v"/>
            </a:pPr>
            <a:r>
              <a:rPr lang="en-US" dirty="0">
                <a:latin typeface="Aharoni" pitchFamily="2" charset="-79"/>
                <a:cs typeface="Aharoni" pitchFamily="2" charset="-79"/>
              </a:rPr>
              <a:t>Holography: Provides </a:t>
            </a:r>
            <a:r>
              <a:rPr lang="en-US" sz="2400" dirty="0">
                <a:latin typeface="Aharoni" pitchFamily="2" charset="-79"/>
                <a:cs typeface="Aharoni" pitchFamily="2" charset="-79"/>
              </a:rPr>
              <a:t>3</a:t>
            </a:r>
            <a:r>
              <a:rPr lang="en-US" dirty="0">
                <a:latin typeface="Aharoni" pitchFamily="2" charset="-79"/>
                <a:cs typeface="Aharoni" pitchFamily="2" charset="-79"/>
              </a:rPr>
              <a:t>D complex field reconstruction </a:t>
            </a:r>
          </a:p>
          <a:p>
            <a:endParaRPr lang="en-US" dirty="0">
              <a:latin typeface="Aharoni" pitchFamily="2" charset="-79"/>
              <a:cs typeface="Aharoni" pitchFamily="2" charset="-79"/>
            </a:endParaRPr>
          </a:p>
          <a:p>
            <a:pPr>
              <a:buFont typeface="Wingdings" pitchFamily="2" charset="2"/>
              <a:buChar char="v"/>
            </a:pPr>
            <a:endParaRPr lang="en-US" dirty="0">
              <a:latin typeface="Aharoni" pitchFamily="2" charset="-79"/>
              <a:cs typeface="Aharoni" pitchFamily="2" charset="-79"/>
            </a:endParaRPr>
          </a:p>
          <a:p>
            <a:pPr>
              <a:buFont typeface="Wingdings" pitchFamily="2" charset="2"/>
              <a:buChar char="v"/>
            </a:pPr>
            <a:r>
              <a:rPr lang="en-US" dirty="0">
                <a:latin typeface="Aharoni" pitchFamily="2" charset="-79"/>
                <a:cs typeface="Aharoni" pitchFamily="2" charset="-79"/>
              </a:rPr>
              <a:t>optical coherence (OCT) tomography (for sectional imaging) </a:t>
            </a:r>
            <a:endParaRPr lang="en-IN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2" name="AutoShape 24"/>
          <p:cNvSpPr>
            <a:spLocks noChangeArrowheads="1"/>
          </p:cNvSpPr>
          <p:nvPr/>
        </p:nvSpPr>
        <p:spPr bwMode="auto">
          <a:xfrm>
            <a:off x="4860032" y="2277566"/>
            <a:ext cx="1282758" cy="1944216"/>
          </a:xfrm>
          <a:prstGeom prst="wedgeRoundRectCallout">
            <a:avLst>
              <a:gd name="adj1" fmla="val 49836"/>
              <a:gd name="adj2" fmla="val 28589"/>
              <a:gd name="adj3" fmla="val 16667"/>
            </a:avLst>
          </a:prstGeom>
          <a:blipFill dpi="0" rotWithShape="1">
            <a:blip r:embed="rId2" cstate="print"/>
            <a:srcRect/>
            <a:stretch>
              <a:fillRect b="-1412"/>
            </a:stretch>
          </a:blipFill>
          <a:ln w="19050" algn="ctr">
            <a:solidFill>
              <a:srgbClr val="CC66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400">
              <a:solidFill>
                <a:schemeClr val="tx2"/>
              </a:solidFill>
              <a:latin typeface="Comic Sans MS" pitchFamily="66" charset="0"/>
              <a:cs typeface="Arial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l="12158" t="26140" r="26454" b="8559"/>
          <a:stretch>
            <a:fillRect/>
          </a:stretch>
        </p:blipFill>
        <p:spPr bwMode="auto">
          <a:xfrm>
            <a:off x="6875463" y="4078287"/>
            <a:ext cx="15779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ounded Rectangle 13"/>
          <p:cNvSpPr/>
          <p:nvPr/>
        </p:nvSpPr>
        <p:spPr>
          <a:xfrm>
            <a:off x="179388" y="3827462"/>
            <a:ext cx="5292725" cy="8636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5410200"/>
            <a:ext cx="1598612" cy="116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E85C76-BD9F-7F8B-7A98-BF45B0625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0"/>
            <a:ext cx="8597662" cy="4953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ADEDA6-2280-51B2-8A91-CC77B6FB977E}"/>
              </a:ext>
            </a:extLst>
          </p:cNvPr>
          <p:cNvSpPr txBox="1"/>
          <p:nvPr/>
        </p:nvSpPr>
        <p:spPr>
          <a:xfrm>
            <a:off x="1371600" y="0"/>
            <a:ext cx="7543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Seeing the obscured:</a:t>
            </a:r>
            <a:endParaRPr lang="en-IN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705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BB8991-7395-DDD7-04D3-443D38A9F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381000"/>
            <a:ext cx="6629399" cy="21946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637C13-98E6-5D7A-DE2F-21FD8FF5E3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0269"/>
            <a:ext cx="9144000" cy="391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506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3947</TotalTime>
  <Words>912</Words>
  <Application>Microsoft Office PowerPoint</Application>
  <PresentationFormat>On-screen Show (4:3)</PresentationFormat>
  <Paragraphs>132</Paragraphs>
  <Slides>33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51" baseType="lpstr">
      <vt:lpstr>Batang</vt:lpstr>
      <vt:lpstr>Agency FB</vt:lpstr>
      <vt:lpstr>Aharoni</vt:lpstr>
      <vt:lpstr>Arial</vt:lpstr>
      <vt:lpstr>Arial Narrow</vt:lpstr>
      <vt:lpstr>Arial Rounded MT Bold</vt:lpstr>
      <vt:lpstr>Baskerville Old Face</vt:lpstr>
      <vt:lpstr>Britannic Bold</vt:lpstr>
      <vt:lpstr>Calibri</vt:lpstr>
      <vt:lpstr>Cambria</vt:lpstr>
      <vt:lpstr>Cambria Math</vt:lpstr>
      <vt:lpstr>Comic Sans MS</vt:lpstr>
      <vt:lpstr>Constantia</vt:lpstr>
      <vt:lpstr>Times New Roman</vt:lpstr>
      <vt:lpstr>Wingdings</vt:lpstr>
      <vt:lpstr>Wingdings 2</vt:lpstr>
      <vt:lpstr>Flow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Aditya Singh</cp:lastModifiedBy>
  <cp:revision>402</cp:revision>
  <dcterms:created xsi:type="dcterms:W3CDTF">2018-09-10T09:18:18Z</dcterms:created>
  <dcterms:modified xsi:type="dcterms:W3CDTF">2022-09-27T08:33:10Z</dcterms:modified>
</cp:coreProperties>
</file>